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7" r:id="rId2"/>
  </p:sldMasterIdLst>
  <p:notesMasterIdLst>
    <p:notesMasterId r:id="rId42"/>
  </p:notesMasterIdLst>
  <p:sldIdLst>
    <p:sldId id="394" r:id="rId3"/>
    <p:sldId id="257" r:id="rId4"/>
    <p:sldId id="389" r:id="rId5"/>
    <p:sldId id="505" r:id="rId6"/>
    <p:sldId id="493" r:id="rId7"/>
    <p:sldId id="504" r:id="rId8"/>
    <p:sldId id="318" r:id="rId9"/>
    <p:sldId id="311" r:id="rId10"/>
    <p:sldId id="499" r:id="rId11"/>
    <p:sldId id="495" r:id="rId12"/>
    <p:sldId id="256" r:id="rId13"/>
    <p:sldId id="496" r:id="rId14"/>
    <p:sldId id="490" r:id="rId15"/>
    <p:sldId id="320" r:id="rId16"/>
    <p:sldId id="321" r:id="rId17"/>
    <p:sldId id="322" r:id="rId18"/>
    <p:sldId id="323" r:id="rId19"/>
    <p:sldId id="324" r:id="rId20"/>
    <p:sldId id="497" r:id="rId21"/>
    <p:sldId id="315" r:id="rId22"/>
    <p:sldId id="316" r:id="rId23"/>
    <p:sldId id="498" r:id="rId24"/>
    <p:sldId id="263" r:id="rId25"/>
    <p:sldId id="501" r:id="rId26"/>
    <p:sldId id="481" r:id="rId27"/>
    <p:sldId id="485" r:id="rId28"/>
    <p:sldId id="399" r:id="rId29"/>
    <p:sldId id="487" r:id="rId30"/>
    <p:sldId id="502" r:id="rId31"/>
    <p:sldId id="503" r:id="rId32"/>
    <p:sldId id="500" r:id="rId33"/>
    <p:sldId id="418" r:id="rId34"/>
    <p:sldId id="277" r:id="rId35"/>
    <p:sldId id="282" r:id="rId36"/>
    <p:sldId id="275" r:id="rId37"/>
    <p:sldId id="279" r:id="rId38"/>
    <p:sldId id="278" r:id="rId39"/>
    <p:sldId id="491" r:id="rId40"/>
    <p:sldId id="506" r:id="rId41"/>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9" autoAdjust="0"/>
    <p:restoredTop sz="90985" autoAdjust="0"/>
  </p:normalViewPr>
  <p:slideViewPr>
    <p:cSldViewPr snapToGrid="0">
      <p:cViewPr varScale="1">
        <p:scale>
          <a:sx n="136" d="100"/>
          <a:sy n="136" d="100"/>
        </p:scale>
        <p:origin x="2778" y="34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A47-46C2-8484-6A01B3DFD7A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A47-46C2-8484-6A01B3DFD7A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A47-46C2-8484-6A01B3DFD7A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A47-46C2-8484-6A01B3DFD7A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A47-46C2-8484-6A01B3DFD7A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A47-46C2-8484-6A01B3DFD7A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A47-46C2-8484-6A01B3DFD7AB}"/>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A47-46C2-8484-6A01B3DFD7AB}"/>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7A47-46C2-8484-6A01B3DFD7AB}"/>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7A47-46C2-8484-6A01B3DFD7AB}"/>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7A47-46C2-8484-6A01B3DFD7AB}"/>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7A47-46C2-8484-6A01B3DFD7AB}"/>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7A47-46C2-8484-6A01B3DFD7AB}"/>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7A47-46C2-8484-6A01B3DFD7AB}"/>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7A47-46C2-8484-6A01B3DFD7AB}"/>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7A47-46C2-8484-6A01B3DFD7AB}"/>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7A47-46C2-8484-6A01B3DFD7AB}"/>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7A47-46C2-8484-6A01B3DFD7AB}"/>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7A47-46C2-8484-6A01B3DFD7AB}"/>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7A47-46C2-8484-6A01B3DFD7AB}"/>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7A47-46C2-8484-6A01B3DFD7AB}"/>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7A47-46C2-8484-6A01B3DFD7AB}"/>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7A47-46C2-8484-6A01B3DFD7AB}"/>
              </c:ext>
            </c:extLst>
          </c:dPt>
          <c:dLbls>
            <c:dLbl>
              <c:idx val="0"/>
              <c:layout>
                <c:manualLayout>
                  <c:x val="0.18524332810047095"/>
                  <c:y val="2.473498921426483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47-46C2-8484-6A01B3DFD7AB}"/>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7A47-46C2-8484-6A01B3DFD7AB}"/>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7A47-46C2-8484-6A01B3DFD7AB}"/>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7A47-46C2-8484-6A01B3DFD7AB}"/>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7A47-46C2-8484-6A01B3DFD7AB}"/>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7A47-46C2-8484-6A01B3DFD7AB}"/>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7A47-46C2-8484-6A01B3DFD7AB}"/>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7A47-46C2-8484-6A01B3DFD7AB}"/>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7A47-46C2-8484-6A01B3DFD7AB}"/>
                </c:ext>
              </c:extLst>
            </c:dLbl>
            <c:dLbl>
              <c:idx val="9"/>
              <c:layout>
                <c:manualLayout>
                  <c:x val="9.3896713615023476E-3"/>
                  <c:y val="3.633060853769300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7A47-46C2-8484-6A01B3DFD7AB}"/>
                </c:ext>
              </c:extLst>
            </c:dLbl>
            <c:dLbl>
              <c:idx val="10"/>
              <c:layout>
                <c:manualLayout>
                  <c:x val="-1.8779342723004695E-2"/>
                  <c:y val="5.086285195277021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7A47-46C2-8484-6A01B3DFD7AB}"/>
                </c:ext>
              </c:extLst>
            </c:dLbl>
            <c:dLbl>
              <c:idx val="11"/>
              <c:layout>
                <c:manualLayout>
                  <c:x val="-3.1298904538341163E-3"/>
                  <c:y val="3.996366939146230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7A47-46C2-8484-6A01B3DFD7AB}"/>
                </c:ext>
              </c:extLst>
            </c:dLbl>
            <c:dLbl>
              <c:idx val="12"/>
              <c:layout>
                <c:manualLayout>
                  <c:x val="0"/>
                  <c:y val="-6.902815622161677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7A47-46C2-8484-6A01B3DFD7AB}"/>
                </c:ext>
              </c:extLst>
            </c:dLbl>
            <c:dLbl>
              <c:idx val="13"/>
              <c:layout>
                <c:manualLayout>
                  <c:x val="-2.2450433132478159E-2"/>
                  <c:y val="2.7844121664628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7A47-46C2-8484-6A01B3DFD7AB}"/>
                </c:ext>
              </c:extLst>
            </c:dLbl>
            <c:dLbl>
              <c:idx val="14"/>
              <c:layout>
                <c:manualLayout>
                  <c:x val="-6.5727699530516451E-2"/>
                  <c:y val="-8.356039963669391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7A47-46C2-8484-6A01B3DFD7AB}"/>
                </c:ext>
              </c:extLst>
            </c:dLbl>
            <c:dLbl>
              <c:idx val="1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F-7A47-46C2-8484-6A01B3DFD7AB}"/>
                </c:ext>
              </c:extLst>
            </c:dLbl>
            <c:dLbl>
              <c:idx val="16"/>
              <c:layout>
                <c:manualLayout>
                  <c:x val="-0.11616954474097331"/>
                  <c:y val="3.533569887752115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1-7A47-46C2-8484-6A01B3DFD7AB}"/>
                </c:ext>
              </c:extLst>
            </c:dLbl>
            <c:dLbl>
              <c:idx val="17"/>
              <c:layout>
                <c:manualLayout>
                  <c:x val="-0.16116614544061114"/>
                  <c:y val="8.3767865047679711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3-7A47-46C2-8484-6A01B3DFD7AB}"/>
                </c:ext>
              </c:extLst>
            </c:dLbl>
            <c:dLbl>
              <c:idx val="18"/>
              <c:layout>
                <c:manualLayout>
                  <c:x val="-8.1395361257913912E-2"/>
                  <c:y val="7.722009287084240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5-7A47-46C2-8484-6A01B3DFD7AB}"/>
                </c:ext>
              </c:extLst>
            </c:dLbl>
            <c:dLbl>
              <c:idx val="19"/>
              <c:layout>
                <c:manualLayout>
                  <c:x val="-5.6201558963797714E-2"/>
                  <c:y val="-5.1480061913894946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7-7A47-46C2-8484-6A01B3DFD7AB}"/>
                </c:ext>
              </c:extLst>
            </c:dLbl>
            <c:dLbl>
              <c:idx val="20"/>
              <c:layout>
                <c:manualLayout>
                  <c:x val="7.2104723173339021E-3"/>
                  <c:y val="-2.5305221190983562E-1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9-7A47-46C2-8484-6A01B3DFD7AB}"/>
                </c:ext>
              </c:extLst>
            </c:dLbl>
            <c:dLbl>
              <c:idx val="21"/>
              <c:layout>
                <c:manualLayout>
                  <c:x val="7.2018689971445934E-2"/>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B-7A47-46C2-8484-6A01B3DFD7AB}"/>
                </c:ext>
              </c:extLst>
            </c:dLbl>
            <c:dLbl>
              <c:idx val="22"/>
              <c:layout>
                <c:manualLayout>
                  <c:x val="0.16341759477867454"/>
                  <c:y val="7.0674180093536652E-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accent5">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254502527843361"/>
                      <c:h val="0.10588912548040552"/>
                    </c:manualLayout>
                  </c15:layout>
                </c:ext>
                <c:ext xmlns:c16="http://schemas.microsoft.com/office/drawing/2014/chart" uri="{C3380CC4-5D6E-409C-BE32-E72D297353CC}">
                  <c16:uniqueId val="{0000002D-7A47-46C2-8484-6A01B3DFD7A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(population!$B$2:$B$16,population!$B$19:$B$26)</c:f>
              <c:strCache>
                <c:ptCount val="23"/>
                <c:pt idx="0">
                  <c:v>P1</c:v>
                </c:pt>
                <c:pt idx="1">
                  <c:v>P2</c:v>
                </c:pt>
                <c:pt idx="2">
                  <c:v>P3</c:v>
                </c:pt>
                <c:pt idx="3">
                  <c:v>A1</c:v>
                </c:pt>
                <c:pt idx="4">
                  <c:v>A2</c:v>
                </c:pt>
                <c:pt idx="5">
                  <c:v>A3</c:v>
                </c:pt>
                <c:pt idx="6">
                  <c:v>Gold</c:v>
                </c:pt>
                <c:pt idx="7">
                  <c:v>Silver</c:v>
                </c:pt>
                <c:pt idx="8">
                  <c:v>Bronze</c:v>
                </c:pt>
                <c:pt idx="9">
                  <c:v>Senior Comp</c:v>
                </c:pt>
                <c:pt idx="10">
                  <c:v>Junior Comp</c:v>
                </c:pt>
                <c:pt idx="11">
                  <c:v>Development</c:v>
                </c:pt>
                <c:pt idx="12">
                  <c:v>Performance</c:v>
                </c:pt>
                <c:pt idx="13">
                  <c:v>Academy</c:v>
                </c:pt>
                <c:pt idx="14">
                  <c:v>Club</c:v>
                </c:pt>
                <c:pt idx="15">
                  <c:v>M1</c:v>
                </c:pt>
                <c:pt idx="16">
                  <c:v>M2</c:v>
                </c:pt>
                <c:pt idx="17">
                  <c:v>M3</c:v>
                </c:pt>
                <c:pt idx="18">
                  <c:v>Men</c:v>
                </c:pt>
                <c:pt idx="19">
                  <c:v>Women</c:v>
                </c:pt>
                <c:pt idx="20">
                  <c:v>Youth</c:v>
                </c:pt>
                <c:pt idx="21">
                  <c:v>Junior</c:v>
                </c:pt>
                <c:pt idx="22">
                  <c:v>Mini</c:v>
                </c:pt>
              </c:strCache>
            </c:strRef>
          </c:cat>
          <c:val>
            <c:numRef>
              <c:f>(population!$C$2:$C$16,population!$C$19:$C$26)</c:f>
              <c:numCache>
                <c:formatCode>General</c:formatCode>
                <c:ptCount val="23"/>
                <c:pt idx="0">
                  <c:v>16</c:v>
                </c:pt>
                <c:pt idx="1">
                  <c:v>21</c:v>
                </c:pt>
                <c:pt idx="2">
                  <c:v>11</c:v>
                </c:pt>
                <c:pt idx="3">
                  <c:v>21</c:v>
                </c:pt>
                <c:pt idx="4">
                  <c:v>8</c:v>
                </c:pt>
                <c:pt idx="5">
                  <c:v>9</c:v>
                </c:pt>
                <c:pt idx="6">
                  <c:v>6</c:v>
                </c:pt>
                <c:pt idx="7">
                  <c:v>5</c:v>
                </c:pt>
                <c:pt idx="8">
                  <c:v>5</c:v>
                </c:pt>
                <c:pt idx="9">
                  <c:v>13</c:v>
                </c:pt>
                <c:pt idx="10">
                  <c:v>6</c:v>
                </c:pt>
                <c:pt idx="11">
                  <c:v>6</c:v>
                </c:pt>
                <c:pt idx="12">
                  <c:v>1</c:v>
                </c:pt>
                <c:pt idx="13">
                  <c:v>3</c:v>
                </c:pt>
                <c:pt idx="14">
                  <c:v>4</c:v>
                </c:pt>
                <c:pt idx="15">
                  <c:v>18</c:v>
                </c:pt>
                <c:pt idx="16">
                  <c:v>15</c:v>
                </c:pt>
                <c:pt idx="17">
                  <c:v>4</c:v>
                </c:pt>
                <c:pt idx="18">
                  <c:v>9</c:v>
                </c:pt>
                <c:pt idx="19">
                  <c:v>2</c:v>
                </c:pt>
                <c:pt idx="20">
                  <c:v>2</c:v>
                </c:pt>
                <c:pt idx="21">
                  <c:v>2</c:v>
                </c:pt>
                <c:pt idx="22">
                  <c:v>1</c:v>
                </c:pt>
              </c:numCache>
            </c:numRef>
          </c:val>
          <c:extLst>
            <c:ext xmlns:c16="http://schemas.microsoft.com/office/drawing/2014/chart" uri="{C3380CC4-5D6E-409C-BE32-E72D297353CC}">
              <c16:uniqueId val="{0000002E-7A47-46C2-8484-6A01B3DFD7A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070C0"/>
                </a:solidFill>
                <a:latin typeface="+mn-lt"/>
                <a:ea typeface="+mn-ea"/>
                <a:cs typeface="+mn-cs"/>
              </a:defRPr>
            </a:pPr>
            <a:r>
              <a:rPr lang="en-GB" sz="1600">
                <a:solidFill>
                  <a:srgbClr val="0070C0"/>
                </a:solidFill>
              </a:rPr>
              <a:t>Knowledge of squad</a:t>
            </a:r>
            <a:r>
              <a:rPr lang="en-GB" sz="1600" baseline="0">
                <a:solidFill>
                  <a:srgbClr val="0070C0"/>
                </a:solidFill>
              </a:rPr>
              <a:t> criteria</a:t>
            </a:r>
            <a:endParaRPr lang="en-GB" sz="1600">
              <a:solidFill>
                <a:srgbClr val="0070C0"/>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0070C0"/>
              </a:solidFill>
              <a:latin typeface="+mn-lt"/>
              <a:ea typeface="+mn-ea"/>
              <a:cs typeface="+mn-cs"/>
            </a:defRPr>
          </a:pPr>
          <a:endParaRPr lang="en-GB"/>
        </a:p>
      </c:txPr>
    </c:title>
    <c:autoTitleDeleted val="0"/>
    <c:plotArea>
      <c:layout/>
      <c:barChart>
        <c:barDir val="col"/>
        <c:grouping val="percentStacked"/>
        <c:varyColors val="0"/>
        <c:ser>
          <c:idx val="0"/>
          <c:order val="0"/>
          <c:tx>
            <c:strRef>
              <c:f>criteria!$B$1</c:f>
              <c:strCache>
                <c:ptCount val="1"/>
                <c:pt idx="0">
                  <c:v>% yes</c:v>
                </c:pt>
              </c:strCache>
            </c:strRef>
          </c:tx>
          <c:spPr>
            <a:solidFill>
              <a:schemeClr val="accent1"/>
            </a:solidFill>
            <a:ln>
              <a:noFill/>
            </a:ln>
            <a:effectLst/>
          </c:spPr>
          <c:invertIfNegative val="0"/>
          <c:cat>
            <c:strRef>
              <c:f>criteria!$A$2:$A$8</c:f>
              <c:strCache>
                <c:ptCount val="7"/>
                <c:pt idx="0">
                  <c:v>Performance</c:v>
                </c:pt>
                <c:pt idx="1">
                  <c:v>Academy</c:v>
                </c:pt>
                <c:pt idx="2">
                  <c:v>Pathway</c:v>
                </c:pt>
                <c:pt idx="3">
                  <c:v>Club</c:v>
                </c:pt>
                <c:pt idx="4">
                  <c:v>Para</c:v>
                </c:pt>
                <c:pt idx="5">
                  <c:v>Masters</c:v>
                </c:pt>
                <c:pt idx="6">
                  <c:v>WaterPolo</c:v>
                </c:pt>
              </c:strCache>
            </c:strRef>
          </c:cat>
          <c:val>
            <c:numRef>
              <c:f>criteria!$B$2:$B$8</c:f>
              <c:numCache>
                <c:formatCode>General</c:formatCode>
                <c:ptCount val="7"/>
                <c:pt idx="0">
                  <c:v>72.900000000000006</c:v>
                </c:pt>
                <c:pt idx="1">
                  <c:v>55.3</c:v>
                </c:pt>
                <c:pt idx="2">
                  <c:v>18.8</c:v>
                </c:pt>
                <c:pt idx="3">
                  <c:v>76</c:v>
                </c:pt>
                <c:pt idx="4">
                  <c:v>87.5</c:v>
                </c:pt>
                <c:pt idx="5">
                  <c:v>59.5</c:v>
                </c:pt>
                <c:pt idx="6">
                  <c:v>87.5</c:v>
                </c:pt>
              </c:numCache>
            </c:numRef>
          </c:val>
          <c:extLst>
            <c:ext xmlns:c16="http://schemas.microsoft.com/office/drawing/2014/chart" uri="{C3380CC4-5D6E-409C-BE32-E72D297353CC}">
              <c16:uniqueId val="{00000000-2600-4AA9-890F-6B8A7FD150DF}"/>
            </c:ext>
          </c:extLst>
        </c:ser>
        <c:ser>
          <c:idx val="1"/>
          <c:order val="1"/>
          <c:tx>
            <c:strRef>
              <c:f>criteria!$C$1</c:f>
              <c:strCache>
                <c:ptCount val="1"/>
                <c:pt idx="0">
                  <c:v>% No</c:v>
                </c:pt>
              </c:strCache>
            </c:strRef>
          </c:tx>
          <c:spPr>
            <a:solidFill>
              <a:schemeClr val="accent2"/>
            </a:solidFill>
            <a:ln>
              <a:noFill/>
            </a:ln>
            <a:effectLst/>
          </c:spPr>
          <c:invertIfNegative val="0"/>
          <c:cat>
            <c:strRef>
              <c:f>criteria!$A$2:$A$8</c:f>
              <c:strCache>
                <c:ptCount val="7"/>
                <c:pt idx="0">
                  <c:v>Performance</c:v>
                </c:pt>
                <c:pt idx="1">
                  <c:v>Academy</c:v>
                </c:pt>
                <c:pt idx="2">
                  <c:v>Pathway</c:v>
                </c:pt>
                <c:pt idx="3">
                  <c:v>Club</c:v>
                </c:pt>
                <c:pt idx="4">
                  <c:v>Para</c:v>
                </c:pt>
                <c:pt idx="5">
                  <c:v>Masters</c:v>
                </c:pt>
                <c:pt idx="6">
                  <c:v>WaterPolo</c:v>
                </c:pt>
              </c:strCache>
            </c:strRef>
          </c:cat>
          <c:val>
            <c:numRef>
              <c:f>criteria!$C$2:$C$8</c:f>
              <c:numCache>
                <c:formatCode>General</c:formatCode>
                <c:ptCount val="7"/>
                <c:pt idx="0">
                  <c:v>27.1</c:v>
                </c:pt>
                <c:pt idx="1">
                  <c:v>44.7</c:v>
                </c:pt>
                <c:pt idx="2">
                  <c:v>81.3</c:v>
                </c:pt>
                <c:pt idx="3">
                  <c:v>24</c:v>
                </c:pt>
                <c:pt idx="4">
                  <c:v>12.5</c:v>
                </c:pt>
                <c:pt idx="5">
                  <c:v>40.5</c:v>
                </c:pt>
                <c:pt idx="6">
                  <c:v>12.5</c:v>
                </c:pt>
              </c:numCache>
            </c:numRef>
          </c:val>
          <c:extLst>
            <c:ext xmlns:c16="http://schemas.microsoft.com/office/drawing/2014/chart" uri="{C3380CC4-5D6E-409C-BE32-E72D297353CC}">
              <c16:uniqueId val="{00000001-2600-4AA9-890F-6B8A7FD150DF}"/>
            </c:ext>
          </c:extLst>
        </c:ser>
        <c:dLbls>
          <c:showLegendKey val="0"/>
          <c:showVal val="0"/>
          <c:showCatName val="0"/>
          <c:showSerName val="0"/>
          <c:showPercent val="0"/>
          <c:showBubbleSize val="0"/>
        </c:dLbls>
        <c:gapWidth val="150"/>
        <c:overlap val="100"/>
        <c:axId val="627155967"/>
        <c:axId val="627177087"/>
      </c:barChart>
      <c:catAx>
        <c:axId val="627155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177087"/>
        <c:crosses val="autoZero"/>
        <c:auto val="1"/>
        <c:lblAlgn val="ctr"/>
        <c:lblOffset val="100"/>
        <c:noMultiLvlLbl val="0"/>
      </c:catAx>
      <c:valAx>
        <c:axId val="6271770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1559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0" i="0" u="none" strike="noStrike" kern="1200" spc="0" baseline="0">
                <a:solidFill>
                  <a:srgbClr val="0070C0"/>
                </a:solidFill>
                <a:latin typeface="+mn-lt"/>
                <a:ea typeface="+mn-ea"/>
                <a:cs typeface="+mn-cs"/>
              </a:defRPr>
            </a:pPr>
            <a:r>
              <a:rPr lang="en-GB" sz="1800">
                <a:solidFill>
                  <a:srgbClr val="0070C0"/>
                </a:solidFill>
              </a:rPr>
              <a:t>Attendence</a:t>
            </a:r>
            <a:r>
              <a:rPr lang="en-GB" sz="1800" baseline="0">
                <a:solidFill>
                  <a:srgbClr val="0070C0"/>
                </a:solidFill>
              </a:rPr>
              <a:t> at training</a:t>
            </a:r>
            <a:endParaRPr lang="en-GB" sz="1800">
              <a:solidFill>
                <a:srgbClr val="0070C0"/>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70C0"/>
              </a:solidFill>
              <a:latin typeface="+mn-lt"/>
              <a:ea typeface="+mn-ea"/>
              <a:cs typeface="+mn-cs"/>
            </a:defRPr>
          </a:pPr>
          <a:endParaRPr lang="en-GB"/>
        </a:p>
      </c:txPr>
    </c:title>
    <c:autoTitleDeleted val="0"/>
    <c:plotArea>
      <c:layout/>
      <c:barChart>
        <c:barDir val="col"/>
        <c:grouping val="stacked"/>
        <c:varyColors val="0"/>
        <c:ser>
          <c:idx val="0"/>
          <c:order val="0"/>
          <c:tx>
            <c:strRef>
              <c:f>Attendence!$B$2</c:f>
              <c:strCache>
                <c:ptCount val="1"/>
                <c:pt idx="0">
                  <c:v>less 50%</c:v>
                </c:pt>
              </c:strCache>
            </c:strRef>
          </c:tx>
          <c:spPr>
            <a:solidFill>
              <a:schemeClr val="accent2">
                <a:shade val="58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Attendence!$B$3:$B$9</c:f>
              <c:numCache>
                <c:formatCode>General</c:formatCode>
                <c:ptCount val="7"/>
                <c:pt idx="0">
                  <c:v>8.3000000000000007</c:v>
                </c:pt>
                <c:pt idx="1">
                  <c:v>5.3</c:v>
                </c:pt>
                <c:pt idx="2">
                  <c:v>0</c:v>
                </c:pt>
                <c:pt idx="3">
                  <c:v>28</c:v>
                </c:pt>
                <c:pt idx="4">
                  <c:v>0</c:v>
                </c:pt>
                <c:pt idx="5">
                  <c:v>35.1</c:v>
                </c:pt>
                <c:pt idx="6">
                  <c:v>12.5</c:v>
                </c:pt>
              </c:numCache>
            </c:numRef>
          </c:val>
          <c:extLst>
            <c:ext xmlns:c16="http://schemas.microsoft.com/office/drawing/2014/chart" uri="{C3380CC4-5D6E-409C-BE32-E72D297353CC}">
              <c16:uniqueId val="{00000000-5E6A-4105-81F5-5A075E4FC564}"/>
            </c:ext>
          </c:extLst>
        </c:ser>
        <c:ser>
          <c:idx val="1"/>
          <c:order val="1"/>
          <c:tx>
            <c:strRef>
              <c:f>Attendence!$C$2</c:f>
              <c:strCache>
                <c:ptCount val="1"/>
                <c:pt idx="0">
                  <c:v>50-60%</c:v>
                </c:pt>
              </c:strCache>
            </c:strRef>
          </c:tx>
          <c:spPr>
            <a:solidFill>
              <a:schemeClr val="accent2">
                <a:shade val="86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Attendence!$C$3:$C$9</c:f>
              <c:numCache>
                <c:formatCode>General</c:formatCode>
                <c:ptCount val="7"/>
                <c:pt idx="0">
                  <c:v>2.1</c:v>
                </c:pt>
                <c:pt idx="1">
                  <c:v>2.6</c:v>
                </c:pt>
                <c:pt idx="2">
                  <c:v>0</c:v>
                </c:pt>
                <c:pt idx="3">
                  <c:v>24</c:v>
                </c:pt>
                <c:pt idx="4">
                  <c:v>0</c:v>
                </c:pt>
                <c:pt idx="5">
                  <c:v>29.7</c:v>
                </c:pt>
                <c:pt idx="6">
                  <c:v>12.5</c:v>
                </c:pt>
              </c:numCache>
            </c:numRef>
          </c:val>
          <c:extLst>
            <c:ext xmlns:c16="http://schemas.microsoft.com/office/drawing/2014/chart" uri="{C3380CC4-5D6E-409C-BE32-E72D297353CC}">
              <c16:uniqueId val="{00000001-5E6A-4105-81F5-5A075E4FC564}"/>
            </c:ext>
          </c:extLst>
        </c:ser>
        <c:ser>
          <c:idx val="2"/>
          <c:order val="2"/>
          <c:tx>
            <c:strRef>
              <c:f>Attendence!$D$2</c:f>
              <c:strCache>
                <c:ptCount val="1"/>
                <c:pt idx="0">
                  <c:v>60-70%</c:v>
                </c:pt>
              </c:strCache>
            </c:strRef>
          </c:tx>
          <c:spPr>
            <a:solidFill>
              <a:schemeClr val="accent2">
                <a:tint val="86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Attendence!$D$3:$D$9</c:f>
              <c:numCache>
                <c:formatCode>General</c:formatCode>
                <c:ptCount val="7"/>
                <c:pt idx="0">
                  <c:v>10.4</c:v>
                </c:pt>
                <c:pt idx="1">
                  <c:v>13.2</c:v>
                </c:pt>
                <c:pt idx="2">
                  <c:v>6.3</c:v>
                </c:pt>
                <c:pt idx="3">
                  <c:v>24</c:v>
                </c:pt>
                <c:pt idx="4">
                  <c:v>0</c:v>
                </c:pt>
                <c:pt idx="5">
                  <c:v>29.7</c:v>
                </c:pt>
                <c:pt idx="6">
                  <c:v>18.8</c:v>
                </c:pt>
              </c:numCache>
            </c:numRef>
          </c:val>
          <c:extLst>
            <c:ext xmlns:c16="http://schemas.microsoft.com/office/drawing/2014/chart" uri="{C3380CC4-5D6E-409C-BE32-E72D297353CC}">
              <c16:uniqueId val="{00000002-5E6A-4105-81F5-5A075E4FC564}"/>
            </c:ext>
          </c:extLst>
        </c:ser>
        <c:ser>
          <c:idx val="3"/>
          <c:order val="3"/>
          <c:tx>
            <c:strRef>
              <c:f>Attendence!$E$2</c:f>
              <c:strCache>
                <c:ptCount val="1"/>
                <c:pt idx="0">
                  <c:v>more 70%</c:v>
                </c:pt>
              </c:strCache>
            </c:strRef>
          </c:tx>
          <c:spPr>
            <a:solidFill>
              <a:schemeClr val="accent2">
                <a:tint val="58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Attendence!$E$3:$E$9</c:f>
              <c:numCache>
                <c:formatCode>General</c:formatCode>
                <c:ptCount val="7"/>
                <c:pt idx="0">
                  <c:v>79.2</c:v>
                </c:pt>
                <c:pt idx="1">
                  <c:v>78.900000000000006</c:v>
                </c:pt>
                <c:pt idx="2">
                  <c:v>93.8</c:v>
                </c:pt>
                <c:pt idx="3">
                  <c:v>24</c:v>
                </c:pt>
                <c:pt idx="4">
                  <c:v>100</c:v>
                </c:pt>
                <c:pt idx="5">
                  <c:v>3.5</c:v>
                </c:pt>
                <c:pt idx="6">
                  <c:v>56.3</c:v>
                </c:pt>
              </c:numCache>
            </c:numRef>
          </c:val>
          <c:extLst>
            <c:ext xmlns:c16="http://schemas.microsoft.com/office/drawing/2014/chart" uri="{C3380CC4-5D6E-409C-BE32-E72D297353CC}">
              <c16:uniqueId val="{00000003-5E6A-4105-81F5-5A075E4FC564}"/>
            </c:ext>
          </c:extLst>
        </c:ser>
        <c:dLbls>
          <c:showLegendKey val="0"/>
          <c:showVal val="0"/>
          <c:showCatName val="0"/>
          <c:showSerName val="0"/>
          <c:showPercent val="0"/>
          <c:showBubbleSize val="0"/>
        </c:dLbls>
        <c:gapWidth val="150"/>
        <c:overlap val="100"/>
        <c:axId val="621460783"/>
        <c:axId val="621462223"/>
      </c:barChart>
      <c:catAx>
        <c:axId val="62146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462223"/>
        <c:crosses val="autoZero"/>
        <c:auto val="1"/>
        <c:lblAlgn val="ctr"/>
        <c:lblOffset val="100"/>
        <c:noMultiLvlLbl val="0"/>
      </c:catAx>
      <c:valAx>
        <c:axId val="621462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46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0" i="0" u="none" strike="noStrike" kern="1200" spc="0" baseline="0">
                <a:solidFill>
                  <a:srgbClr val="0070C0"/>
                </a:solidFill>
                <a:latin typeface="+mn-lt"/>
                <a:ea typeface="+mn-ea"/>
                <a:cs typeface="+mn-cs"/>
              </a:defRPr>
            </a:pPr>
            <a:r>
              <a:rPr lang="en-GB" sz="1800">
                <a:solidFill>
                  <a:srgbClr val="0070C0"/>
                </a:solidFill>
              </a:rPr>
              <a:t>Barriers to attendence</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70C0"/>
              </a:solidFill>
              <a:latin typeface="+mn-lt"/>
              <a:ea typeface="+mn-ea"/>
              <a:cs typeface="+mn-cs"/>
            </a:defRPr>
          </a:pPr>
          <a:endParaRPr lang="en-GB"/>
        </a:p>
      </c:txPr>
    </c:title>
    <c:autoTitleDeleted val="0"/>
    <c:plotArea>
      <c:layout/>
      <c:barChart>
        <c:barDir val="col"/>
        <c:grouping val="stacked"/>
        <c:varyColors val="0"/>
        <c:ser>
          <c:idx val="0"/>
          <c:order val="0"/>
          <c:tx>
            <c:strRef>
              <c:f>Attendence!$H$2</c:f>
              <c:strCache>
                <c:ptCount val="1"/>
                <c:pt idx="0">
                  <c:v>CoCSC clashes</c:v>
                </c:pt>
              </c:strCache>
            </c:strRef>
          </c:tx>
          <c:spPr>
            <a:solidFill>
              <a:schemeClr val="accent2">
                <a:shade val="58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Attendence!$H$3:$H$9</c:f>
              <c:numCache>
                <c:formatCode>General</c:formatCode>
                <c:ptCount val="7"/>
                <c:pt idx="0">
                  <c:v>2</c:v>
                </c:pt>
                <c:pt idx="1">
                  <c:v>4</c:v>
                </c:pt>
                <c:pt idx="2">
                  <c:v>0</c:v>
                </c:pt>
                <c:pt idx="3">
                  <c:v>5</c:v>
                </c:pt>
                <c:pt idx="5">
                  <c:v>8</c:v>
                </c:pt>
              </c:numCache>
            </c:numRef>
          </c:val>
          <c:extLst>
            <c:ext xmlns:c16="http://schemas.microsoft.com/office/drawing/2014/chart" uri="{C3380CC4-5D6E-409C-BE32-E72D297353CC}">
              <c16:uniqueId val="{00000000-64B2-45EF-803F-E5FDD049E10C}"/>
            </c:ext>
          </c:extLst>
        </c:ser>
        <c:ser>
          <c:idx val="1"/>
          <c:order val="1"/>
          <c:tx>
            <c:strRef>
              <c:f>Attendence!$I$2</c:f>
              <c:strCache>
                <c:ptCount val="1"/>
                <c:pt idx="0">
                  <c:v>external clashes</c:v>
                </c:pt>
              </c:strCache>
            </c:strRef>
          </c:tx>
          <c:spPr>
            <a:solidFill>
              <a:schemeClr val="accent2">
                <a:shade val="86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Attendence!$I$3:$I$9</c:f>
              <c:numCache>
                <c:formatCode>General</c:formatCode>
                <c:ptCount val="7"/>
                <c:pt idx="0">
                  <c:v>13</c:v>
                </c:pt>
                <c:pt idx="1">
                  <c:v>18</c:v>
                </c:pt>
                <c:pt idx="2">
                  <c:v>3</c:v>
                </c:pt>
                <c:pt idx="3">
                  <c:v>6</c:v>
                </c:pt>
                <c:pt idx="4">
                  <c:v>2</c:v>
                </c:pt>
                <c:pt idx="5">
                  <c:v>16</c:v>
                </c:pt>
                <c:pt idx="6">
                  <c:v>8</c:v>
                </c:pt>
              </c:numCache>
            </c:numRef>
          </c:val>
          <c:extLst>
            <c:ext xmlns:c16="http://schemas.microsoft.com/office/drawing/2014/chart" uri="{C3380CC4-5D6E-409C-BE32-E72D297353CC}">
              <c16:uniqueId val="{00000001-64B2-45EF-803F-E5FDD049E10C}"/>
            </c:ext>
          </c:extLst>
        </c:ser>
        <c:ser>
          <c:idx val="2"/>
          <c:order val="2"/>
          <c:tx>
            <c:strRef>
              <c:f>Attendence!$J$2</c:f>
              <c:strCache>
                <c:ptCount val="1"/>
                <c:pt idx="0">
                  <c:v>early starts or late finish</c:v>
                </c:pt>
              </c:strCache>
            </c:strRef>
          </c:tx>
          <c:spPr>
            <a:solidFill>
              <a:schemeClr val="accent2">
                <a:tint val="86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Attendence!$J$3:$J$9</c:f>
              <c:numCache>
                <c:formatCode>General</c:formatCode>
                <c:ptCount val="7"/>
                <c:pt idx="0">
                  <c:v>13</c:v>
                </c:pt>
                <c:pt idx="1">
                  <c:v>5</c:v>
                </c:pt>
                <c:pt idx="2">
                  <c:v>4</c:v>
                </c:pt>
                <c:pt idx="3">
                  <c:v>20</c:v>
                </c:pt>
                <c:pt idx="5">
                  <c:v>18</c:v>
                </c:pt>
              </c:numCache>
            </c:numRef>
          </c:val>
          <c:extLst>
            <c:ext xmlns:c16="http://schemas.microsoft.com/office/drawing/2014/chart" uri="{C3380CC4-5D6E-409C-BE32-E72D297353CC}">
              <c16:uniqueId val="{00000002-64B2-45EF-803F-E5FDD049E10C}"/>
            </c:ext>
          </c:extLst>
        </c:ser>
        <c:ser>
          <c:idx val="3"/>
          <c:order val="3"/>
          <c:tx>
            <c:strRef>
              <c:f>Attendence!$K$2</c:f>
              <c:strCache>
                <c:ptCount val="1"/>
                <c:pt idx="0">
                  <c:v>Other</c:v>
                </c:pt>
              </c:strCache>
            </c:strRef>
          </c:tx>
          <c:spPr>
            <a:solidFill>
              <a:schemeClr val="accent2">
                <a:tint val="58000"/>
              </a:schemeClr>
            </a:solidFill>
            <a:ln>
              <a:noFill/>
            </a:ln>
            <a:effectLst/>
          </c:spPr>
          <c:invertIfNegative val="0"/>
          <c:cat>
            <c:strRef>
              <c:f>Attendence!$A$3:$A$9</c:f>
              <c:strCache>
                <c:ptCount val="7"/>
                <c:pt idx="0">
                  <c:v>Performance</c:v>
                </c:pt>
                <c:pt idx="1">
                  <c:v>Academy</c:v>
                </c:pt>
                <c:pt idx="2">
                  <c:v>Pathway</c:v>
                </c:pt>
                <c:pt idx="3">
                  <c:v>Club</c:v>
                </c:pt>
                <c:pt idx="4">
                  <c:v>Para</c:v>
                </c:pt>
                <c:pt idx="5">
                  <c:v>Masters</c:v>
                </c:pt>
                <c:pt idx="6">
                  <c:v>WaterPolo</c:v>
                </c:pt>
              </c:strCache>
            </c:strRef>
          </c:cat>
          <c:val>
            <c:numRef>
              <c:f>Attendence!$K$3:$K$9</c:f>
              <c:numCache>
                <c:formatCode>General</c:formatCode>
                <c:ptCount val="7"/>
                <c:pt idx="0">
                  <c:v>15</c:v>
                </c:pt>
                <c:pt idx="1">
                  <c:v>8</c:v>
                </c:pt>
                <c:pt idx="2">
                  <c:v>2</c:v>
                </c:pt>
                <c:pt idx="3">
                  <c:v>12</c:v>
                </c:pt>
                <c:pt idx="4">
                  <c:v>3</c:v>
                </c:pt>
                <c:pt idx="5">
                  <c:v>9</c:v>
                </c:pt>
                <c:pt idx="6">
                  <c:v>4</c:v>
                </c:pt>
              </c:numCache>
            </c:numRef>
          </c:val>
          <c:extLst>
            <c:ext xmlns:c16="http://schemas.microsoft.com/office/drawing/2014/chart" uri="{C3380CC4-5D6E-409C-BE32-E72D297353CC}">
              <c16:uniqueId val="{00000003-64B2-45EF-803F-E5FDD049E10C}"/>
            </c:ext>
          </c:extLst>
        </c:ser>
        <c:dLbls>
          <c:showLegendKey val="0"/>
          <c:showVal val="0"/>
          <c:showCatName val="0"/>
          <c:showSerName val="0"/>
          <c:showPercent val="0"/>
          <c:showBubbleSize val="0"/>
        </c:dLbls>
        <c:gapWidth val="150"/>
        <c:overlap val="100"/>
        <c:axId val="621460783"/>
        <c:axId val="621462223"/>
      </c:barChart>
      <c:catAx>
        <c:axId val="62146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1462223"/>
        <c:crosses val="autoZero"/>
        <c:auto val="1"/>
        <c:lblAlgn val="ctr"/>
        <c:lblOffset val="100"/>
        <c:noMultiLvlLbl val="0"/>
      </c:catAx>
      <c:valAx>
        <c:axId val="621462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146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aseline="0"/>
              <a:t>Facilities satisfaction</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spPr>
            <a:solidFill>
              <a:schemeClr val="accent1"/>
            </a:solidFill>
            <a:ln>
              <a:noFill/>
            </a:ln>
            <a:effectLst/>
          </c:spPr>
          <c:invertIfNegative val="0"/>
          <c:cat>
            <c:multiLvlStrRef>
              <c:f>pools!$B$3:$Q$4</c:f>
              <c:multiLvlStrCache>
                <c:ptCount val="16"/>
                <c:lvl>
                  <c:pt idx="0">
                    <c:v>Dissatisfied</c:v>
                  </c:pt>
                  <c:pt idx="1">
                    <c:v>somewhat dissatisfied</c:v>
                  </c:pt>
                  <c:pt idx="2">
                    <c:v>somewhat satisfied</c:v>
                  </c:pt>
                  <c:pt idx="3">
                    <c:v>satisfied</c:v>
                  </c:pt>
                  <c:pt idx="4">
                    <c:v>Dissatisfied</c:v>
                  </c:pt>
                  <c:pt idx="5">
                    <c:v>somewhat dissatisfied</c:v>
                  </c:pt>
                  <c:pt idx="6">
                    <c:v>somewhat satisfied</c:v>
                  </c:pt>
                  <c:pt idx="7">
                    <c:v>satisfied</c:v>
                  </c:pt>
                  <c:pt idx="8">
                    <c:v>Dissatisfied</c:v>
                  </c:pt>
                  <c:pt idx="9">
                    <c:v>somewhat dissatisfied</c:v>
                  </c:pt>
                  <c:pt idx="10">
                    <c:v>somewhat satisfied</c:v>
                  </c:pt>
                  <c:pt idx="11">
                    <c:v>satisfied</c:v>
                  </c:pt>
                  <c:pt idx="12">
                    <c:v>Dissatisfied</c:v>
                  </c:pt>
                  <c:pt idx="13">
                    <c:v>somewhat dissatisfied</c:v>
                  </c:pt>
                  <c:pt idx="14">
                    <c:v>somewhat satisfied</c:v>
                  </c:pt>
                  <c:pt idx="15">
                    <c:v>satisfied</c:v>
                  </c:pt>
                </c:lvl>
                <c:lvl>
                  <c:pt idx="0">
                    <c:v>Parkside</c:v>
                  </c:pt>
                  <c:pt idx="4">
                    <c:v>Leys</c:v>
                  </c:pt>
                  <c:pt idx="8">
                    <c:v>Perse</c:v>
                  </c:pt>
                  <c:pt idx="12">
                    <c:v>Abbey</c:v>
                  </c:pt>
                </c:lvl>
              </c:multiLvlStrCache>
            </c:multiLvlStrRef>
          </c:cat>
          <c:val>
            <c:numRef>
              <c:f>pools!$B$5:$Q$5</c:f>
              <c:numCache>
                <c:formatCode>General</c:formatCode>
                <c:ptCount val="16"/>
                <c:pt idx="0">
                  <c:v>2</c:v>
                </c:pt>
                <c:pt idx="1">
                  <c:v>19</c:v>
                </c:pt>
                <c:pt idx="2">
                  <c:v>47</c:v>
                </c:pt>
                <c:pt idx="3">
                  <c:v>98</c:v>
                </c:pt>
                <c:pt idx="4">
                  <c:v>16</c:v>
                </c:pt>
                <c:pt idx="5">
                  <c:v>27</c:v>
                </c:pt>
                <c:pt idx="6">
                  <c:v>41</c:v>
                </c:pt>
                <c:pt idx="7">
                  <c:v>23</c:v>
                </c:pt>
                <c:pt idx="8">
                  <c:v>1</c:v>
                </c:pt>
                <c:pt idx="9">
                  <c:v>7</c:v>
                </c:pt>
                <c:pt idx="10">
                  <c:v>24</c:v>
                </c:pt>
                <c:pt idx="11">
                  <c:v>103</c:v>
                </c:pt>
                <c:pt idx="12">
                  <c:v>6</c:v>
                </c:pt>
                <c:pt idx="13">
                  <c:v>10</c:v>
                </c:pt>
                <c:pt idx="14">
                  <c:v>29</c:v>
                </c:pt>
                <c:pt idx="15">
                  <c:v>20</c:v>
                </c:pt>
              </c:numCache>
            </c:numRef>
          </c:val>
          <c:extLst>
            <c:ext xmlns:c16="http://schemas.microsoft.com/office/drawing/2014/chart" uri="{C3380CC4-5D6E-409C-BE32-E72D297353CC}">
              <c16:uniqueId val="{00000000-736A-410D-A983-F1CF9DAFEAE7}"/>
            </c:ext>
          </c:extLst>
        </c:ser>
        <c:dLbls>
          <c:showLegendKey val="0"/>
          <c:showVal val="0"/>
          <c:showCatName val="0"/>
          <c:showSerName val="0"/>
          <c:showPercent val="0"/>
          <c:showBubbleSize val="0"/>
        </c:dLbls>
        <c:gapWidth val="51"/>
        <c:overlap val="-27"/>
        <c:axId val="542439887"/>
        <c:axId val="542443727"/>
      </c:barChart>
      <c:catAx>
        <c:axId val="542439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443727"/>
        <c:crosses val="autoZero"/>
        <c:auto val="1"/>
        <c:lblAlgn val="ctr"/>
        <c:lblOffset val="100"/>
        <c:noMultiLvlLbl val="0"/>
      </c:catAx>
      <c:valAx>
        <c:axId val="5424437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Number</a:t>
                </a:r>
                <a:r>
                  <a:rPr lang="en-GB" baseline="0"/>
                  <a:t> of replies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4398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70C0"/>
                </a:solidFill>
                <a:latin typeface="+mn-lt"/>
                <a:ea typeface="+mn-ea"/>
                <a:cs typeface="+mn-cs"/>
              </a:defRPr>
            </a:pPr>
            <a:r>
              <a:rPr lang="en-GB">
                <a:solidFill>
                  <a:srgbClr val="0070C0"/>
                </a:solidFill>
              </a:rPr>
              <a:t>Communication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70C0"/>
              </a:solidFill>
              <a:latin typeface="+mn-lt"/>
              <a:ea typeface="+mn-ea"/>
              <a:cs typeface="+mn-cs"/>
            </a:defRPr>
          </a:pPr>
          <a:endParaRPr lang="en-US"/>
        </a:p>
      </c:txPr>
    </c:title>
    <c:autoTitleDeleted val="0"/>
    <c:plotArea>
      <c:layout/>
      <c:radarChart>
        <c:radarStyle val="marker"/>
        <c:varyColors val="0"/>
        <c:ser>
          <c:idx val="0"/>
          <c:order val="0"/>
          <c:tx>
            <c:strRef>
              <c:f>Communication!$B$2</c:f>
              <c:strCache>
                <c:ptCount val="1"/>
                <c:pt idx="0">
                  <c:v>Website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Communication!$A$3:$A$9</c:f>
              <c:strCache>
                <c:ptCount val="7"/>
                <c:pt idx="0">
                  <c:v>Performance</c:v>
                </c:pt>
                <c:pt idx="1">
                  <c:v>Academy</c:v>
                </c:pt>
                <c:pt idx="2">
                  <c:v>Pathway</c:v>
                </c:pt>
                <c:pt idx="3">
                  <c:v>Club</c:v>
                </c:pt>
                <c:pt idx="4">
                  <c:v>Para</c:v>
                </c:pt>
                <c:pt idx="5">
                  <c:v>Masters</c:v>
                </c:pt>
                <c:pt idx="6">
                  <c:v>WaterPolo</c:v>
                </c:pt>
              </c:strCache>
            </c:strRef>
          </c:cat>
          <c:val>
            <c:numRef>
              <c:f>Communication!$B$3:$B$9</c:f>
              <c:numCache>
                <c:formatCode>General</c:formatCode>
                <c:ptCount val="7"/>
                <c:pt idx="0">
                  <c:v>12</c:v>
                </c:pt>
                <c:pt idx="1">
                  <c:v>6</c:v>
                </c:pt>
                <c:pt idx="2">
                  <c:v>2</c:v>
                </c:pt>
                <c:pt idx="3">
                  <c:v>2</c:v>
                </c:pt>
                <c:pt idx="4">
                  <c:v>3</c:v>
                </c:pt>
                <c:pt idx="5">
                  <c:v>7</c:v>
                </c:pt>
                <c:pt idx="6">
                  <c:v>0</c:v>
                </c:pt>
              </c:numCache>
            </c:numRef>
          </c:val>
          <c:extLst>
            <c:ext xmlns:c16="http://schemas.microsoft.com/office/drawing/2014/chart" uri="{C3380CC4-5D6E-409C-BE32-E72D297353CC}">
              <c16:uniqueId val="{00000000-5E88-48F8-BA0D-9F371C1B2870}"/>
            </c:ext>
          </c:extLst>
        </c:ser>
        <c:ser>
          <c:idx val="1"/>
          <c:order val="1"/>
          <c:tx>
            <c:strRef>
              <c:f>Communication!$C$2</c:f>
              <c:strCache>
                <c:ptCount val="1"/>
                <c:pt idx="0">
                  <c:v>App</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Communication!$A$3:$A$9</c:f>
              <c:strCache>
                <c:ptCount val="7"/>
                <c:pt idx="0">
                  <c:v>Performance</c:v>
                </c:pt>
                <c:pt idx="1">
                  <c:v>Academy</c:v>
                </c:pt>
                <c:pt idx="2">
                  <c:v>Pathway</c:v>
                </c:pt>
                <c:pt idx="3">
                  <c:v>Club</c:v>
                </c:pt>
                <c:pt idx="4">
                  <c:v>Para</c:v>
                </c:pt>
                <c:pt idx="5">
                  <c:v>Masters</c:v>
                </c:pt>
                <c:pt idx="6">
                  <c:v>WaterPolo</c:v>
                </c:pt>
              </c:strCache>
            </c:strRef>
          </c:cat>
          <c:val>
            <c:numRef>
              <c:f>Communication!$C$3:$C$9</c:f>
              <c:numCache>
                <c:formatCode>General</c:formatCode>
                <c:ptCount val="7"/>
                <c:pt idx="0">
                  <c:v>28</c:v>
                </c:pt>
                <c:pt idx="1">
                  <c:v>15</c:v>
                </c:pt>
                <c:pt idx="2">
                  <c:v>7</c:v>
                </c:pt>
                <c:pt idx="3">
                  <c:v>5</c:v>
                </c:pt>
                <c:pt idx="4">
                  <c:v>3</c:v>
                </c:pt>
                <c:pt idx="5">
                  <c:v>6</c:v>
                </c:pt>
                <c:pt idx="6">
                  <c:v>4</c:v>
                </c:pt>
              </c:numCache>
            </c:numRef>
          </c:val>
          <c:extLst>
            <c:ext xmlns:c16="http://schemas.microsoft.com/office/drawing/2014/chart" uri="{C3380CC4-5D6E-409C-BE32-E72D297353CC}">
              <c16:uniqueId val="{00000001-5E88-48F8-BA0D-9F371C1B2870}"/>
            </c:ext>
          </c:extLst>
        </c:ser>
        <c:ser>
          <c:idx val="2"/>
          <c:order val="2"/>
          <c:tx>
            <c:strRef>
              <c:f>Communication!$D$2</c:f>
              <c:strCache>
                <c:ptCount val="1"/>
                <c:pt idx="0">
                  <c:v>Newsletter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Communication!$A$3:$A$9</c:f>
              <c:strCache>
                <c:ptCount val="7"/>
                <c:pt idx="0">
                  <c:v>Performance</c:v>
                </c:pt>
                <c:pt idx="1">
                  <c:v>Academy</c:v>
                </c:pt>
                <c:pt idx="2">
                  <c:v>Pathway</c:v>
                </c:pt>
                <c:pt idx="3">
                  <c:v>Club</c:v>
                </c:pt>
                <c:pt idx="4">
                  <c:v>Para</c:v>
                </c:pt>
                <c:pt idx="5">
                  <c:v>Masters</c:v>
                </c:pt>
                <c:pt idx="6">
                  <c:v>WaterPolo</c:v>
                </c:pt>
              </c:strCache>
            </c:strRef>
          </c:cat>
          <c:val>
            <c:numRef>
              <c:f>Communication!$D$3:$D$9</c:f>
              <c:numCache>
                <c:formatCode>General</c:formatCode>
                <c:ptCount val="7"/>
                <c:pt idx="0">
                  <c:v>20</c:v>
                </c:pt>
                <c:pt idx="1">
                  <c:v>9</c:v>
                </c:pt>
                <c:pt idx="2">
                  <c:v>2</c:v>
                </c:pt>
                <c:pt idx="3">
                  <c:v>6</c:v>
                </c:pt>
                <c:pt idx="4">
                  <c:v>4</c:v>
                </c:pt>
                <c:pt idx="5">
                  <c:v>12</c:v>
                </c:pt>
                <c:pt idx="6">
                  <c:v>3</c:v>
                </c:pt>
              </c:numCache>
            </c:numRef>
          </c:val>
          <c:extLst>
            <c:ext xmlns:c16="http://schemas.microsoft.com/office/drawing/2014/chart" uri="{C3380CC4-5D6E-409C-BE32-E72D297353CC}">
              <c16:uniqueId val="{00000002-5E88-48F8-BA0D-9F371C1B2870}"/>
            </c:ext>
          </c:extLst>
        </c:ser>
        <c:ser>
          <c:idx val="3"/>
          <c:order val="3"/>
          <c:tx>
            <c:strRef>
              <c:f>Communication!$E$2</c:f>
              <c:strCache>
                <c:ptCount val="1"/>
                <c:pt idx="0">
                  <c:v>email</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Communication!$A$3:$A$9</c:f>
              <c:strCache>
                <c:ptCount val="7"/>
                <c:pt idx="0">
                  <c:v>Performance</c:v>
                </c:pt>
                <c:pt idx="1">
                  <c:v>Academy</c:v>
                </c:pt>
                <c:pt idx="2">
                  <c:v>Pathway</c:v>
                </c:pt>
                <c:pt idx="3">
                  <c:v>Club</c:v>
                </c:pt>
                <c:pt idx="4">
                  <c:v>Para</c:v>
                </c:pt>
                <c:pt idx="5">
                  <c:v>Masters</c:v>
                </c:pt>
                <c:pt idx="6">
                  <c:v>WaterPolo</c:v>
                </c:pt>
              </c:strCache>
            </c:strRef>
          </c:cat>
          <c:val>
            <c:numRef>
              <c:f>Communication!$E$3:$E$9</c:f>
              <c:numCache>
                <c:formatCode>General</c:formatCode>
                <c:ptCount val="7"/>
                <c:pt idx="0">
                  <c:v>36</c:v>
                </c:pt>
                <c:pt idx="1">
                  <c:v>31</c:v>
                </c:pt>
                <c:pt idx="2">
                  <c:v>14</c:v>
                </c:pt>
                <c:pt idx="3">
                  <c:v>23</c:v>
                </c:pt>
                <c:pt idx="4">
                  <c:v>7</c:v>
                </c:pt>
                <c:pt idx="5">
                  <c:v>30</c:v>
                </c:pt>
                <c:pt idx="6">
                  <c:v>10</c:v>
                </c:pt>
              </c:numCache>
            </c:numRef>
          </c:val>
          <c:extLst>
            <c:ext xmlns:c16="http://schemas.microsoft.com/office/drawing/2014/chart" uri="{C3380CC4-5D6E-409C-BE32-E72D297353CC}">
              <c16:uniqueId val="{00000003-5E88-48F8-BA0D-9F371C1B2870}"/>
            </c:ext>
          </c:extLst>
        </c:ser>
        <c:ser>
          <c:idx val="4"/>
          <c:order val="4"/>
          <c:tx>
            <c:strRef>
              <c:f>Communication!$F$2</c:f>
              <c:strCache>
                <c:ptCount val="1"/>
                <c:pt idx="0">
                  <c:v>social media</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Communication!$A$3:$A$9</c:f>
              <c:strCache>
                <c:ptCount val="7"/>
                <c:pt idx="0">
                  <c:v>Performance</c:v>
                </c:pt>
                <c:pt idx="1">
                  <c:v>Academy</c:v>
                </c:pt>
                <c:pt idx="2">
                  <c:v>Pathway</c:v>
                </c:pt>
                <c:pt idx="3">
                  <c:v>Club</c:v>
                </c:pt>
                <c:pt idx="4">
                  <c:v>Para</c:v>
                </c:pt>
                <c:pt idx="5">
                  <c:v>Masters</c:v>
                </c:pt>
                <c:pt idx="6">
                  <c:v>WaterPolo</c:v>
                </c:pt>
              </c:strCache>
            </c:strRef>
          </c:cat>
          <c:val>
            <c:numRef>
              <c:f>Communication!$F$3:$F$9</c:f>
              <c:numCache>
                <c:formatCode>General</c:formatCode>
                <c:ptCount val="7"/>
                <c:pt idx="0">
                  <c:v>22</c:v>
                </c:pt>
                <c:pt idx="1">
                  <c:v>3</c:v>
                </c:pt>
                <c:pt idx="2">
                  <c:v>0</c:v>
                </c:pt>
                <c:pt idx="3">
                  <c:v>3</c:v>
                </c:pt>
                <c:pt idx="4">
                  <c:v>0</c:v>
                </c:pt>
                <c:pt idx="5">
                  <c:v>5</c:v>
                </c:pt>
                <c:pt idx="6">
                  <c:v>3</c:v>
                </c:pt>
              </c:numCache>
            </c:numRef>
          </c:val>
          <c:extLst>
            <c:ext xmlns:c16="http://schemas.microsoft.com/office/drawing/2014/chart" uri="{C3380CC4-5D6E-409C-BE32-E72D297353CC}">
              <c16:uniqueId val="{00000004-5E88-48F8-BA0D-9F371C1B2870}"/>
            </c:ext>
          </c:extLst>
        </c:ser>
        <c:ser>
          <c:idx val="5"/>
          <c:order val="5"/>
          <c:tx>
            <c:strRef>
              <c:f>Communication!$G$2</c:f>
              <c:strCache>
                <c:ptCount val="1"/>
                <c:pt idx="0">
                  <c:v>Other</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Communication!$A$3:$A$9</c:f>
              <c:strCache>
                <c:ptCount val="7"/>
                <c:pt idx="0">
                  <c:v>Performance</c:v>
                </c:pt>
                <c:pt idx="1">
                  <c:v>Academy</c:v>
                </c:pt>
                <c:pt idx="2">
                  <c:v>Pathway</c:v>
                </c:pt>
                <c:pt idx="3">
                  <c:v>Club</c:v>
                </c:pt>
                <c:pt idx="4">
                  <c:v>Para</c:v>
                </c:pt>
                <c:pt idx="5">
                  <c:v>Masters</c:v>
                </c:pt>
                <c:pt idx="6">
                  <c:v>WaterPolo</c:v>
                </c:pt>
              </c:strCache>
            </c:strRef>
          </c:cat>
          <c:val>
            <c:numRef>
              <c:f>Communication!$G$3:$G$9</c:f>
              <c:numCache>
                <c:formatCode>General</c:formatCode>
                <c:ptCount val="7"/>
                <c:pt idx="0">
                  <c:v>3</c:v>
                </c:pt>
                <c:pt idx="1">
                  <c:v>2</c:v>
                </c:pt>
                <c:pt idx="2">
                  <c:v>0</c:v>
                </c:pt>
                <c:pt idx="3">
                  <c:v>3</c:v>
                </c:pt>
                <c:pt idx="4">
                  <c:v>1</c:v>
                </c:pt>
                <c:pt idx="5">
                  <c:v>3</c:v>
                </c:pt>
                <c:pt idx="6">
                  <c:v>5</c:v>
                </c:pt>
              </c:numCache>
            </c:numRef>
          </c:val>
          <c:extLst>
            <c:ext xmlns:c16="http://schemas.microsoft.com/office/drawing/2014/chart" uri="{C3380CC4-5D6E-409C-BE32-E72D297353CC}">
              <c16:uniqueId val="{00000005-5E88-48F8-BA0D-9F371C1B2870}"/>
            </c:ext>
          </c:extLst>
        </c:ser>
        <c:dLbls>
          <c:showLegendKey val="0"/>
          <c:showVal val="0"/>
          <c:showCatName val="0"/>
          <c:showSerName val="0"/>
          <c:showPercent val="0"/>
          <c:showBubbleSize val="0"/>
        </c:dLbls>
        <c:axId val="903201376"/>
        <c:axId val="903214816"/>
      </c:radarChart>
      <c:catAx>
        <c:axId val="90320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3214816"/>
        <c:crosses val="autoZero"/>
        <c:auto val="1"/>
        <c:lblAlgn val="ctr"/>
        <c:lblOffset val="100"/>
        <c:noMultiLvlLbl val="0"/>
      </c:catAx>
      <c:valAx>
        <c:axId val="903214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32013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70C0"/>
                </a:solidFill>
                <a:latin typeface="+mn-lt"/>
                <a:ea typeface="+mn-ea"/>
                <a:cs typeface="+mn-cs"/>
              </a:defRPr>
            </a:pPr>
            <a:r>
              <a:rPr lang="en-GB">
                <a:solidFill>
                  <a:srgbClr val="0070C0"/>
                </a:solidFill>
              </a:rPr>
              <a:t>Volunteering</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70C0"/>
              </a:solidFill>
              <a:latin typeface="+mn-lt"/>
              <a:ea typeface="+mn-ea"/>
              <a:cs typeface="+mn-cs"/>
            </a:defRPr>
          </a:pPr>
          <a:endParaRPr lang="en-US"/>
        </a:p>
      </c:txPr>
    </c:title>
    <c:autoTitleDeleted val="0"/>
    <c:plotArea>
      <c:layout/>
      <c:radarChart>
        <c:radarStyle val="marker"/>
        <c:varyColors val="0"/>
        <c:ser>
          <c:idx val="0"/>
          <c:order val="0"/>
          <c:tx>
            <c:strRef>
              <c:f>volunteering!$B$2</c:f>
              <c:strCache>
                <c:ptCount val="1"/>
                <c:pt idx="0">
                  <c:v>No (choose not)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volunteering!$A$3:$A$9</c:f>
              <c:strCache>
                <c:ptCount val="7"/>
                <c:pt idx="0">
                  <c:v>Performance</c:v>
                </c:pt>
                <c:pt idx="1">
                  <c:v>Academy</c:v>
                </c:pt>
                <c:pt idx="2">
                  <c:v>Pathway</c:v>
                </c:pt>
                <c:pt idx="3">
                  <c:v>Club</c:v>
                </c:pt>
                <c:pt idx="4">
                  <c:v>Para</c:v>
                </c:pt>
                <c:pt idx="5">
                  <c:v>Masters</c:v>
                </c:pt>
                <c:pt idx="6">
                  <c:v>WaterPolo</c:v>
                </c:pt>
              </c:strCache>
            </c:strRef>
          </c:cat>
          <c:val>
            <c:numRef>
              <c:f>volunteering!$B$3:$B$9</c:f>
              <c:numCache>
                <c:formatCode>General</c:formatCode>
                <c:ptCount val="7"/>
                <c:pt idx="0">
                  <c:v>6.3</c:v>
                </c:pt>
                <c:pt idx="1">
                  <c:v>31.6</c:v>
                </c:pt>
                <c:pt idx="2">
                  <c:v>25</c:v>
                </c:pt>
                <c:pt idx="3">
                  <c:v>40</c:v>
                </c:pt>
                <c:pt idx="4">
                  <c:v>62.5</c:v>
                </c:pt>
                <c:pt idx="5">
                  <c:v>54.1</c:v>
                </c:pt>
                <c:pt idx="6">
                  <c:v>50</c:v>
                </c:pt>
              </c:numCache>
            </c:numRef>
          </c:val>
          <c:extLst>
            <c:ext xmlns:c16="http://schemas.microsoft.com/office/drawing/2014/chart" uri="{C3380CC4-5D6E-409C-BE32-E72D297353CC}">
              <c16:uniqueId val="{00000000-C6E2-4D04-A67F-4B741E7A52F7}"/>
            </c:ext>
          </c:extLst>
        </c:ser>
        <c:ser>
          <c:idx val="1"/>
          <c:order val="1"/>
          <c:tx>
            <c:strRef>
              <c:f>volunteering!$C$2</c:f>
              <c:strCache>
                <c:ptCount val="1"/>
                <c:pt idx="0">
                  <c:v>No (don't know how)</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volunteering!$A$3:$A$9</c:f>
              <c:strCache>
                <c:ptCount val="7"/>
                <c:pt idx="0">
                  <c:v>Performance</c:v>
                </c:pt>
                <c:pt idx="1">
                  <c:v>Academy</c:v>
                </c:pt>
                <c:pt idx="2">
                  <c:v>Pathway</c:v>
                </c:pt>
                <c:pt idx="3">
                  <c:v>Club</c:v>
                </c:pt>
                <c:pt idx="4">
                  <c:v>Para</c:v>
                </c:pt>
                <c:pt idx="5">
                  <c:v>Masters</c:v>
                </c:pt>
                <c:pt idx="6">
                  <c:v>WaterPolo</c:v>
                </c:pt>
              </c:strCache>
            </c:strRef>
          </c:cat>
          <c:val>
            <c:numRef>
              <c:f>volunteering!$C$3:$C$9</c:f>
              <c:numCache>
                <c:formatCode>General</c:formatCode>
                <c:ptCount val="7"/>
                <c:pt idx="0">
                  <c:v>2.1</c:v>
                </c:pt>
                <c:pt idx="1">
                  <c:v>10.5</c:v>
                </c:pt>
                <c:pt idx="2">
                  <c:v>56.3</c:v>
                </c:pt>
                <c:pt idx="3">
                  <c:v>16</c:v>
                </c:pt>
                <c:pt idx="4">
                  <c:v>12.5</c:v>
                </c:pt>
                <c:pt idx="5">
                  <c:v>10.8</c:v>
                </c:pt>
                <c:pt idx="6">
                  <c:v>12.5</c:v>
                </c:pt>
              </c:numCache>
            </c:numRef>
          </c:val>
          <c:extLst>
            <c:ext xmlns:c16="http://schemas.microsoft.com/office/drawing/2014/chart" uri="{C3380CC4-5D6E-409C-BE32-E72D297353CC}">
              <c16:uniqueId val="{00000001-C6E2-4D04-A67F-4B741E7A52F7}"/>
            </c:ext>
          </c:extLst>
        </c:ser>
        <c:ser>
          <c:idx val="2"/>
          <c:order val="2"/>
          <c:tx>
            <c:strRef>
              <c:f>volunteering!$D$2</c:f>
              <c:strCache>
                <c:ptCount val="1"/>
                <c:pt idx="0">
                  <c:v>Yes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volunteering!$A$3:$A$9</c:f>
              <c:strCache>
                <c:ptCount val="7"/>
                <c:pt idx="0">
                  <c:v>Performance</c:v>
                </c:pt>
                <c:pt idx="1">
                  <c:v>Academy</c:v>
                </c:pt>
                <c:pt idx="2">
                  <c:v>Pathway</c:v>
                </c:pt>
                <c:pt idx="3">
                  <c:v>Club</c:v>
                </c:pt>
                <c:pt idx="4">
                  <c:v>Para</c:v>
                </c:pt>
                <c:pt idx="5">
                  <c:v>Masters</c:v>
                </c:pt>
                <c:pt idx="6">
                  <c:v>WaterPolo</c:v>
                </c:pt>
              </c:strCache>
            </c:strRef>
          </c:cat>
          <c:val>
            <c:numRef>
              <c:f>volunteering!$D$3:$D$9</c:f>
              <c:numCache>
                <c:formatCode>General</c:formatCode>
                <c:ptCount val="7"/>
                <c:pt idx="0">
                  <c:v>91.7</c:v>
                </c:pt>
                <c:pt idx="1">
                  <c:v>57.9</c:v>
                </c:pt>
                <c:pt idx="2">
                  <c:v>18.8</c:v>
                </c:pt>
                <c:pt idx="3">
                  <c:v>44</c:v>
                </c:pt>
                <c:pt idx="4">
                  <c:v>62.5</c:v>
                </c:pt>
                <c:pt idx="5">
                  <c:v>35.1</c:v>
                </c:pt>
                <c:pt idx="6">
                  <c:v>37.5</c:v>
                </c:pt>
              </c:numCache>
            </c:numRef>
          </c:val>
          <c:extLst>
            <c:ext xmlns:c16="http://schemas.microsoft.com/office/drawing/2014/chart" uri="{C3380CC4-5D6E-409C-BE32-E72D297353CC}">
              <c16:uniqueId val="{00000002-C6E2-4D04-A67F-4B741E7A52F7}"/>
            </c:ext>
          </c:extLst>
        </c:ser>
        <c:dLbls>
          <c:showLegendKey val="0"/>
          <c:showVal val="0"/>
          <c:showCatName val="0"/>
          <c:showSerName val="0"/>
          <c:showPercent val="0"/>
          <c:showBubbleSize val="0"/>
        </c:dLbls>
        <c:axId val="903230176"/>
        <c:axId val="903208576"/>
      </c:radarChart>
      <c:catAx>
        <c:axId val="90323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3208576"/>
        <c:crosses val="autoZero"/>
        <c:auto val="1"/>
        <c:lblAlgn val="ctr"/>
        <c:lblOffset val="100"/>
        <c:noMultiLvlLbl val="0"/>
      </c:catAx>
      <c:valAx>
        <c:axId val="90320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32301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A6528-5479-4EEE-A03E-286B0E8ED8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B1D68106-EAD9-4761-8A95-D1CA3CCFABBA}">
      <dgm:prSet phldrT="[Text]"/>
      <dgm:spPr/>
      <dgm:t>
        <a:bodyPr/>
        <a:lstStyle/>
        <a:p>
          <a:r>
            <a:rPr lang="en-GB" dirty="0"/>
            <a:t>Registered Charity</a:t>
          </a:r>
        </a:p>
      </dgm:t>
    </dgm:pt>
    <dgm:pt modelId="{C1E0D879-0944-4A3D-82B7-F2CE54580AFD}" type="parTrans" cxnId="{DC75669B-1E9D-4126-81DD-3DF35F2E2954}">
      <dgm:prSet/>
      <dgm:spPr/>
      <dgm:t>
        <a:bodyPr/>
        <a:lstStyle/>
        <a:p>
          <a:endParaRPr lang="en-GB"/>
        </a:p>
      </dgm:t>
    </dgm:pt>
    <dgm:pt modelId="{9921E719-15D1-4388-909D-B7D0518F15DC}" type="sibTrans" cxnId="{DC75669B-1E9D-4126-81DD-3DF35F2E2954}">
      <dgm:prSet/>
      <dgm:spPr/>
      <dgm:t>
        <a:bodyPr/>
        <a:lstStyle/>
        <a:p>
          <a:endParaRPr lang="en-GB"/>
        </a:p>
      </dgm:t>
    </dgm:pt>
    <dgm:pt modelId="{1C505986-1AB7-40EE-A63F-EBFA9F909747}">
      <dgm:prSet phldrT="[Text]"/>
      <dgm:spPr/>
      <dgm:t>
        <a:bodyPr/>
        <a:lstStyle/>
        <a:p>
          <a:pPr>
            <a:buNone/>
          </a:pPr>
          <a:r>
            <a:rPr lang="en-US" dirty="0"/>
            <a:t>Can take various legal forms, such as a charitable trust, unincorporated association, or charitable company</a:t>
          </a:r>
          <a:endParaRPr lang="en-GB" dirty="0"/>
        </a:p>
      </dgm:t>
    </dgm:pt>
    <dgm:pt modelId="{A6064A38-8047-4B1F-BAF6-BF588C6DAB2C}" type="parTrans" cxnId="{456B6905-158C-4F28-B4D3-DFA236CA694C}">
      <dgm:prSet/>
      <dgm:spPr/>
      <dgm:t>
        <a:bodyPr/>
        <a:lstStyle/>
        <a:p>
          <a:endParaRPr lang="en-GB"/>
        </a:p>
      </dgm:t>
    </dgm:pt>
    <dgm:pt modelId="{72F8879B-8D6A-44D0-97DD-25EB57953399}" type="sibTrans" cxnId="{456B6905-158C-4F28-B4D3-DFA236CA694C}">
      <dgm:prSet/>
      <dgm:spPr/>
      <dgm:t>
        <a:bodyPr/>
        <a:lstStyle/>
        <a:p>
          <a:endParaRPr lang="en-GB"/>
        </a:p>
      </dgm:t>
    </dgm:pt>
    <dgm:pt modelId="{166827C6-DD27-4A71-8686-8EE541A86A49}">
      <dgm:prSet/>
      <dgm:spPr/>
      <dgm:t>
        <a:bodyPr/>
        <a:lstStyle/>
        <a:p>
          <a:pPr>
            <a:buNone/>
          </a:pPr>
          <a:r>
            <a:rPr lang="en-US" dirty="0"/>
            <a:t>If structured as a charitable company, it must register with both the </a:t>
          </a:r>
          <a:r>
            <a:rPr lang="en-US" b="1" dirty="0"/>
            <a:t>Charity Commission</a:t>
          </a:r>
          <a:r>
            <a:rPr lang="en-US" dirty="0"/>
            <a:t> and </a:t>
          </a:r>
          <a:r>
            <a:rPr lang="en-US" b="1" dirty="0"/>
            <a:t>Companies House</a:t>
          </a:r>
          <a:r>
            <a:rPr lang="en-US" dirty="0"/>
            <a:t>.</a:t>
          </a:r>
        </a:p>
      </dgm:t>
    </dgm:pt>
    <dgm:pt modelId="{183C9252-6E54-4DE5-B1E6-8A2C4A2B2C2A}" type="parTrans" cxnId="{AAF5D9F2-B5B9-41B9-AB88-94A7987E1CFA}">
      <dgm:prSet/>
      <dgm:spPr/>
      <dgm:t>
        <a:bodyPr/>
        <a:lstStyle/>
        <a:p>
          <a:endParaRPr lang="en-GB"/>
        </a:p>
      </dgm:t>
    </dgm:pt>
    <dgm:pt modelId="{40EE99A7-C075-4555-9219-2830C25A9306}" type="sibTrans" cxnId="{AAF5D9F2-B5B9-41B9-AB88-94A7987E1CFA}">
      <dgm:prSet/>
      <dgm:spPr/>
      <dgm:t>
        <a:bodyPr/>
        <a:lstStyle/>
        <a:p>
          <a:endParaRPr lang="en-GB"/>
        </a:p>
      </dgm:t>
    </dgm:pt>
    <dgm:pt modelId="{14C84299-CFD3-4EB6-B5F0-D23D98F1E6DF}">
      <dgm:prSet/>
      <dgm:spPr/>
      <dgm:t>
        <a:bodyPr/>
        <a:lstStyle/>
        <a:p>
          <a:pPr>
            <a:buNone/>
          </a:pPr>
          <a:r>
            <a:rPr lang="en-GB" dirty="0"/>
            <a:t>Is a UK Based Sports Club that meets certain criteria laid down in 2002</a:t>
          </a:r>
        </a:p>
      </dgm:t>
    </dgm:pt>
    <dgm:pt modelId="{4C77F9B2-8613-41EB-BAB3-2C17772853E4}" type="parTrans" cxnId="{BB7A8770-2511-4AF5-8DC0-103DA1B6BC26}">
      <dgm:prSet/>
      <dgm:spPr/>
      <dgm:t>
        <a:bodyPr/>
        <a:lstStyle/>
        <a:p>
          <a:endParaRPr lang="en-GB"/>
        </a:p>
      </dgm:t>
    </dgm:pt>
    <dgm:pt modelId="{A4202752-3E75-4198-8DFB-B293ACBEC398}" type="sibTrans" cxnId="{BB7A8770-2511-4AF5-8DC0-103DA1B6BC26}">
      <dgm:prSet/>
      <dgm:spPr/>
      <dgm:t>
        <a:bodyPr/>
        <a:lstStyle/>
        <a:p>
          <a:endParaRPr lang="en-GB"/>
        </a:p>
      </dgm:t>
    </dgm:pt>
    <dgm:pt modelId="{F7BA8C3B-0293-4131-A3E4-3F2AF94352D0}">
      <dgm:prSet phldrT="[Text]"/>
      <dgm:spPr/>
      <dgm:t>
        <a:bodyPr/>
        <a:lstStyle/>
        <a:p>
          <a:r>
            <a:rPr lang="en-GB" dirty="0"/>
            <a:t>Charitable Incorporated Organisation (CIO)</a:t>
          </a:r>
          <a:endParaRPr lang="en-US" dirty="0"/>
        </a:p>
      </dgm:t>
    </dgm:pt>
    <dgm:pt modelId="{D57096CD-BFE2-411A-B928-2D207B396E8E}" type="parTrans" cxnId="{C4B3A146-E3F0-4D4F-B4A8-1F944F0B3AED}">
      <dgm:prSet/>
      <dgm:spPr/>
      <dgm:t>
        <a:bodyPr/>
        <a:lstStyle/>
        <a:p>
          <a:endParaRPr lang="en-GB"/>
        </a:p>
      </dgm:t>
    </dgm:pt>
    <dgm:pt modelId="{5EA230CC-0217-4A90-88BE-7D7F1A698B01}" type="sibTrans" cxnId="{C4B3A146-E3F0-4D4F-B4A8-1F944F0B3AED}">
      <dgm:prSet/>
      <dgm:spPr/>
      <dgm:t>
        <a:bodyPr/>
        <a:lstStyle/>
        <a:p>
          <a:endParaRPr lang="en-GB"/>
        </a:p>
      </dgm:t>
    </dgm:pt>
    <dgm:pt modelId="{0443ACA7-EECD-4667-B3DF-EA1DBC1175DA}">
      <dgm:prSet/>
      <dgm:spPr/>
      <dgm:t>
        <a:bodyPr/>
        <a:lstStyle/>
        <a:p>
          <a:pPr>
            <a:buNone/>
          </a:pPr>
          <a:r>
            <a:rPr lang="en-US" dirty="0"/>
            <a:t>More administrative requirements, especially for charitable companies.</a:t>
          </a:r>
        </a:p>
      </dgm:t>
    </dgm:pt>
    <dgm:pt modelId="{7AF9E943-BC44-41F6-A229-41B474C88E6E}" type="parTrans" cxnId="{8BFC5F76-36D0-44FD-9667-52CA8FC5446C}">
      <dgm:prSet/>
      <dgm:spPr/>
      <dgm:t>
        <a:bodyPr/>
        <a:lstStyle/>
        <a:p>
          <a:endParaRPr lang="en-GB"/>
        </a:p>
      </dgm:t>
    </dgm:pt>
    <dgm:pt modelId="{DA49725A-30CC-4C2D-8923-79E131D143B4}" type="sibTrans" cxnId="{8BFC5F76-36D0-44FD-9667-52CA8FC5446C}">
      <dgm:prSet/>
      <dgm:spPr/>
      <dgm:t>
        <a:bodyPr/>
        <a:lstStyle/>
        <a:p>
          <a:endParaRPr lang="en-GB"/>
        </a:p>
      </dgm:t>
    </dgm:pt>
    <dgm:pt modelId="{E0F8DBAD-CEB2-4959-BD26-6F452CBD3F6F}">
      <dgm:prSet/>
      <dgm:spPr/>
      <dgm:t>
        <a:bodyPr/>
        <a:lstStyle/>
        <a:p>
          <a:pPr>
            <a:buNone/>
          </a:pPr>
          <a:endParaRPr lang="en-US" dirty="0"/>
        </a:p>
      </dgm:t>
    </dgm:pt>
    <dgm:pt modelId="{3A5C9885-44A6-4969-9B08-020A92FE8710}" type="parTrans" cxnId="{09E95939-2DB5-4D3D-88A2-8F95F27638DC}">
      <dgm:prSet/>
      <dgm:spPr/>
      <dgm:t>
        <a:bodyPr/>
        <a:lstStyle/>
        <a:p>
          <a:endParaRPr lang="en-GB"/>
        </a:p>
      </dgm:t>
    </dgm:pt>
    <dgm:pt modelId="{531C5694-8932-4322-8457-33A421DAB38C}" type="sibTrans" cxnId="{09E95939-2DB5-4D3D-88A2-8F95F27638DC}">
      <dgm:prSet/>
      <dgm:spPr/>
      <dgm:t>
        <a:bodyPr/>
        <a:lstStyle/>
        <a:p>
          <a:endParaRPr lang="en-GB"/>
        </a:p>
      </dgm:t>
    </dgm:pt>
    <dgm:pt modelId="{D6EEEC16-08C7-4E07-8FAF-34D9E8F7939A}">
      <dgm:prSet/>
      <dgm:spPr/>
      <dgm:t>
        <a:bodyPr/>
        <a:lstStyle/>
        <a:p>
          <a:pPr>
            <a:buNone/>
          </a:pPr>
          <a:endParaRPr lang="en-US" dirty="0"/>
        </a:p>
      </dgm:t>
    </dgm:pt>
    <dgm:pt modelId="{47C3B00F-05B0-42ED-8F54-1271DECC8AE4}" type="parTrans" cxnId="{0D1E3F5A-3688-4795-84F5-0075210622D3}">
      <dgm:prSet/>
      <dgm:spPr/>
      <dgm:t>
        <a:bodyPr/>
        <a:lstStyle/>
        <a:p>
          <a:endParaRPr lang="en-GB"/>
        </a:p>
      </dgm:t>
    </dgm:pt>
    <dgm:pt modelId="{1723EE1F-CE2C-44A8-A4E4-F6A57FDBE64C}" type="sibTrans" cxnId="{0D1E3F5A-3688-4795-84F5-0075210622D3}">
      <dgm:prSet/>
      <dgm:spPr/>
      <dgm:t>
        <a:bodyPr/>
        <a:lstStyle/>
        <a:p>
          <a:endParaRPr lang="en-GB"/>
        </a:p>
      </dgm:t>
    </dgm:pt>
    <dgm:pt modelId="{1B07CC02-5563-4C53-8106-DBFFB3256ACE}">
      <dgm:prSet/>
      <dgm:spPr/>
      <dgm:t>
        <a:bodyPr/>
        <a:lstStyle/>
        <a:p>
          <a:pPr>
            <a:buNone/>
          </a:pPr>
          <a:r>
            <a:rPr lang="en-US" dirty="0"/>
            <a:t>Trustees may have </a:t>
          </a:r>
          <a:r>
            <a:rPr lang="en-US" b="1" dirty="0"/>
            <a:t>personal liability</a:t>
          </a:r>
          <a:r>
            <a:rPr lang="en-US" dirty="0"/>
            <a:t> unless the charity is incorporated.</a:t>
          </a:r>
        </a:p>
      </dgm:t>
    </dgm:pt>
    <dgm:pt modelId="{F949468C-1A96-4A04-BA52-EDFBC0F27748}" type="parTrans" cxnId="{67194BEA-AF88-4B3C-986F-9D0C3954B292}">
      <dgm:prSet/>
      <dgm:spPr/>
      <dgm:t>
        <a:bodyPr/>
        <a:lstStyle/>
        <a:p>
          <a:endParaRPr lang="en-GB"/>
        </a:p>
      </dgm:t>
    </dgm:pt>
    <dgm:pt modelId="{1388AFE4-E275-484F-8153-470216521B40}" type="sibTrans" cxnId="{67194BEA-AF88-4B3C-986F-9D0C3954B292}">
      <dgm:prSet/>
      <dgm:spPr/>
      <dgm:t>
        <a:bodyPr/>
        <a:lstStyle/>
        <a:p>
          <a:endParaRPr lang="en-GB"/>
        </a:p>
      </dgm:t>
    </dgm:pt>
    <dgm:pt modelId="{C4068B34-A66D-4EE0-9088-C9BA7E126D7A}">
      <dgm:prSet/>
      <dgm:spPr/>
      <dgm:t>
        <a:bodyPr/>
        <a:lstStyle/>
        <a:p>
          <a:pPr>
            <a:buNone/>
          </a:pPr>
          <a:endParaRPr lang="en-US" dirty="0"/>
        </a:p>
      </dgm:t>
    </dgm:pt>
    <dgm:pt modelId="{32D2F856-1DE5-42CA-A233-0CBDC88FCD7D}" type="parTrans" cxnId="{726B3A9B-225B-4E4A-BE3C-5DC6B9A1E76C}">
      <dgm:prSet/>
      <dgm:spPr/>
      <dgm:t>
        <a:bodyPr/>
        <a:lstStyle/>
        <a:p>
          <a:endParaRPr lang="en-GB"/>
        </a:p>
      </dgm:t>
    </dgm:pt>
    <dgm:pt modelId="{C6B2CC40-D17F-4BDE-9C06-385230EB3C11}" type="sibTrans" cxnId="{726B3A9B-225B-4E4A-BE3C-5DC6B9A1E76C}">
      <dgm:prSet/>
      <dgm:spPr/>
      <dgm:t>
        <a:bodyPr/>
        <a:lstStyle/>
        <a:p>
          <a:endParaRPr lang="en-GB"/>
        </a:p>
      </dgm:t>
    </dgm:pt>
    <dgm:pt modelId="{5139887F-EEE6-4CF3-94D1-DEE3E743EA9E}">
      <dgm:prSet phldrT="[Text]"/>
      <dgm:spPr/>
      <dgm:t>
        <a:bodyPr/>
        <a:lstStyle/>
        <a:p>
          <a:pPr>
            <a:buNone/>
          </a:pPr>
          <a:r>
            <a:rPr lang="en-US" dirty="0"/>
            <a:t>A specific legal structure designed for charities, registered only with the </a:t>
          </a:r>
          <a:r>
            <a:rPr lang="en-US" b="1" dirty="0"/>
            <a:t>Charity Commission</a:t>
          </a:r>
          <a:r>
            <a:rPr lang="en-US" dirty="0"/>
            <a:t>.</a:t>
          </a:r>
          <a:endParaRPr lang="en-GB" dirty="0"/>
        </a:p>
      </dgm:t>
    </dgm:pt>
    <dgm:pt modelId="{F75EDDD5-A627-4567-AE20-56207DA9F483}" type="sibTrans" cxnId="{CCB6CD95-020D-4CA5-A508-200CA74ED733}">
      <dgm:prSet/>
      <dgm:spPr/>
      <dgm:t>
        <a:bodyPr/>
        <a:lstStyle/>
        <a:p>
          <a:endParaRPr lang="en-GB"/>
        </a:p>
      </dgm:t>
    </dgm:pt>
    <dgm:pt modelId="{E9F21312-A70D-49E6-967D-FBDB28E60153}" type="parTrans" cxnId="{CCB6CD95-020D-4CA5-A508-200CA74ED733}">
      <dgm:prSet/>
      <dgm:spPr/>
      <dgm:t>
        <a:bodyPr/>
        <a:lstStyle/>
        <a:p>
          <a:endParaRPr lang="en-GB"/>
        </a:p>
      </dgm:t>
    </dgm:pt>
    <dgm:pt modelId="{0E7C5B94-2AC2-4B88-B938-C5414150EC8D}">
      <dgm:prSet/>
      <dgm:spPr/>
      <dgm:t>
        <a:bodyPr/>
        <a:lstStyle/>
        <a:p>
          <a:pPr>
            <a:buNone/>
          </a:pPr>
          <a:endParaRPr lang="en-US" dirty="0"/>
        </a:p>
      </dgm:t>
    </dgm:pt>
    <dgm:pt modelId="{0B7E4DC7-ACA7-45CB-8721-C5BA232A79CD}" type="sibTrans" cxnId="{A88DDFFB-BE81-4CE7-981F-84B6A35EE748}">
      <dgm:prSet/>
      <dgm:spPr/>
      <dgm:t>
        <a:bodyPr/>
        <a:lstStyle/>
        <a:p>
          <a:endParaRPr lang="en-GB"/>
        </a:p>
      </dgm:t>
    </dgm:pt>
    <dgm:pt modelId="{858B3AB1-ACFF-4995-8134-013566233945}" type="parTrans" cxnId="{A88DDFFB-BE81-4CE7-981F-84B6A35EE748}">
      <dgm:prSet/>
      <dgm:spPr/>
      <dgm:t>
        <a:bodyPr/>
        <a:lstStyle/>
        <a:p>
          <a:endParaRPr lang="en-GB"/>
        </a:p>
      </dgm:t>
    </dgm:pt>
    <dgm:pt modelId="{88B393E3-CE83-4CD0-8FC8-E7190705FC37}">
      <dgm:prSet/>
      <dgm:spPr/>
      <dgm:t>
        <a:bodyPr/>
        <a:lstStyle/>
        <a:p>
          <a:pPr>
            <a:buNone/>
          </a:pPr>
          <a:r>
            <a:rPr lang="en-US" dirty="0"/>
            <a:t>Has </a:t>
          </a:r>
          <a:r>
            <a:rPr lang="en-US" b="1" dirty="0"/>
            <a:t>limited liability</a:t>
          </a:r>
          <a:r>
            <a:rPr lang="en-US" dirty="0"/>
            <a:t> for trustees, meaning they are not personally responsible for debts.</a:t>
          </a:r>
        </a:p>
      </dgm:t>
    </dgm:pt>
    <dgm:pt modelId="{B40172C5-6A60-470D-B02B-9997D35BA00F}" type="sibTrans" cxnId="{59D8FB17-DDE1-4635-A8E7-E3B1B2B72E87}">
      <dgm:prSet/>
      <dgm:spPr/>
      <dgm:t>
        <a:bodyPr/>
        <a:lstStyle/>
        <a:p>
          <a:endParaRPr lang="en-GB"/>
        </a:p>
      </dgm:t>
    </dgm:pt>
    <dgm:pt modelId="{147ABCF2-FF6A-4AEF-9AA3-6AE9FEC8FB01}" type="parTrans" cxnId="{59D8FB17-DDE1-4635-A8E7-E3B1B2B72E87}">
      <dgm:prSet/>
      <dgm:spPr/>
      <dgm:t>
        <a:bodyPr/>
        <a:lstStyle/>
        <a:p>
          <a:endParaRPr lang="en-GB"/>
        </a:p>
      </dgm:t>
    </dgm:pt>
    <dgm:pt modelId="{DBABB157-4BA2-47A5-B2DC-743E822BAE8E}">
      <dgm:prSet/>
      <dgm:spPr/>
      <dgm:t>
        <a:bodyPr/>
        <a:lstStyle/>
        <a:p>
          <a:pPr>
            <a:buNone/>
          </a:pPr>
          <a:endParaRPr lang="en-US" dirty="0"/>
        </a:p>
      </dgm:t>
    </dgm:pt>
    <dgm:pt modelId="{0BC41138-1C47-40A5-946B-C1A20B90AB14}" type="sibTrans" cxnId="{F0EA6AF6-22CE-49D1-8DCD-70776E5B35F5}">
      <dgm:prSet/>
      <dgm:spPr/>
      <dgm:t>
        <a:bodyPr/>
        <a:lstStyle/>
        <a:p>
          <a:endParaRPr lang="en-GB"/>
        </a:p>
      </dgm:t>
    </dgm:pt>
    <dgm:pt modelId="{E7DE9C3F-F8E1-463C-8A86-272A3E43E78C}" type="parTrans" cxnId="{F0EA6AF6-22CE-49D1-8DCD-70776E5B35F5}">
      <dgm:prSet/>
      <dgm:spPr/>
      <dgm:t>
        <a:bodyPr/>
        <a:lstStyle/>
        <a:p>
          <a:endParaRPr lang="en-GB"/>
        </a:p>
      </dgm:t>
    </dgm:pt>
    <dgm:pt modelId="{4E0A9E1B-2135-4C4C-837F-80A985188D9F}">
      <dgm:prSet/>
      <dgm:spPr/>
      <dgm:t>
        <a:bodyPr/>
        <a:lstStyle/>
        <a:p>
          <a:pPr>
            <a:buNone/>
          </a:pPr>
          <a:r>
            <a:rPr lang="en-US" dirty="0"/>
            <a:t>Less administrative burden compared to a charitable company.</a:t>
          </a:r>
        </a:p>
      </dgm:t>
    </dgm:pt>
    <dgm:pt modelId="{81A33D48-26F3-478F-AAE4-F8CF72F8B418}" type="sibTrans" cxnId="{0E854F30-2661-4E71-AC01-41C6666E165C}">
      <dgm:prSet/>
      <dgm:spPr/>
      <dgm:t>
        <a:bodyPr/>
        <a:lstStyle/>
        <a:p>
          <a:endParaRPr lang="en-GB"/>
        </a:p>
      </dgm:t>
    </dgm:pt>
    <dgm:pt modelId="{B7CDF650-8B52-49F5-BEE6-ED299ECBD4CF}" type="parTrans" cxnId="{0E854F30-2661-4E71-AC01-41C6666E165C}">
      <dgm:prSet/>
      <dgm:spPr/>
      <dgm:t>
        <a:bodyPr/>
        <a:lstStyle/>
        <a:p>
          <a:endParaRPr lang="en-GB"/>
        </a:p>
      </dgm:t>
    </dgm:pt>
    <dgm:pt modelId="{6A62CF87-1AAF-4B69-ADA0-740FD59D4FDC}">
      <dgm:prSet/>
      <dgm:spPr/>
      <dgm:t>
        <a:bodyPr/>
        <a:lstStyle/>
        <a:p>
          <a:pPr>
            <a:buNone/>
          </a:pPr>
          <a:endParaRPr lang="en-US" dirty="0"/>
        </a:p>
      </dgm:t>
    </dgm:pt>
    <dgm:pt modelId="{E41BF2F0-024F-4490-9744-A12E710E2B96}" type="sibTrans" cxnId="{41B581E7-F01B-48E6-9DBF-691391EA58B2}">
      <dgm:prSet/>
      <dgm:spPr/>
      <dgm:t>
        <a:bodyPr/>
        <a:lstStyle/>
        <a:p>
          <a:endParaRPr lang="en-GB"/>
        </a:p>
      </dgm:t>
    </dgm:pt>
    <dgm:pt modelId="{27F11018-1081-42C8-9E0D-71A7FE45D9BC}" type="parTrans" cxnId="{41B581E7-F01B-48E6-9DBF-691391EA58B2}">
      <dgm:prSet/>
      <dgm:spPr/>
      <dgm:t>
        <a:bodyPr/>
        <a:lstStyle/>
        <a:p>
          <a:endParaRPr lang="en-GB"/>
        </a:p>
      </dgm:t>
    </dgm:pt>
    <dgm:pt modelId="{BB778E69-2B15-4B0B-9F94-270B0473E919}">
      <dgm:prSet/>
      <dgm:spPr/>
      <dgm:t>
        <a:bodyPr/>
        <a:lstStyle/>
        <a:p>
          <a:pPr>
            <a:buNone/>
          </a:pPr>
          <a:r>
            <a:rPr lang="en-US" dirty="0"/>
            <a:t>Can enter contracts and own property in its own name.</a:t>
          </a:r>
        </a:p>
      </dgm:t>
    </dgm:pt>
    <dgm:pt modelId="{EA2BAE32-7CF1-4ABF-980F-ED5581981002}" type="sibTrans" cxnId="{1478B79F-8C02-4FDB-9EDD-9192F0C6A34B}">
      <dgm:prSet/>
      <dgm:spPr/>
      <dgm:t>
        <a:bodyPr/>
        <a:lstStyle/>
        <a:p>
          <a:endParaRPr lang="en-GB"/>
        </a:p>
      </dgm:t>
    </dgm:pt>
    <dgm:pt modelId="{B25C517B-2EF3-409B-B468-BB359C16617D}" type="parTrans" cxnId="{1478B79F-8C02-4FDB-9EDD-9192F0C6A34B}">
      <dgm:prSet/>
      <dgm:spPr/>
      <dgm:t>
        <a:bodyPr/>
        <a:lstStyle/>
        <a:p>
          <a:endParaRPr lang="en-GB"/>
        </a:p>
      </dgm:t>
    </dgm:pt>
    <dgm:pt modelId="{4E7C326B-578B-4EE4-93AE-A77BDEB89455}">
      <dgm:prSet/>
      <dgm:spPr/>
      <dgm:t>
        <a:bodyPr/>
        <a:lstStyle/>
        <a:p>
          <a:r>
            <a:rPr lang="en-US" dirty="0"/>
            <a:t>Community Amateur Sports Club (CASC)</a:t>
          </a:r>
        </a:p>
      </dgm:t>
    </dgm:pt>
    <dgm:pt modelId="{A1E0AA53-5FB8-4163-9B33-891B125E8A93}" type="sibTrans" cxnId="{5D6ED56D-E08D-468D-BAB3-BE19716D394C}">
      <dgm:prSet/>
      <dgm:spPr/>
      <dgm:t>
        <a:bodyPr/>
        <a:lstStyle/>
        <a:p>
          <a:endParaRPr lang="en-GB"/>
        </a:p>
      </dgm:t>
    </dgm:pt>
    <dgm:pt modelId="{21A8A855-5C6D-4DC3-BB3C-D6606A61C4CB}" type="parTrans" cxnId="{5D6ED56D-E08D-468D-BAB3-BE19716D394C}">
      <dgm:prSet/>
      <dgm:spPr/>
      <dgm:t>
        <a:bodyPr/>
        <a:lstStyle/>
        <a:p>
          <a:endParaRPr lang="en-GB"/>
        </a:p>
      </dgm:t>
    </dgm:pt>
    <dgm:pt modelId="{5F8BDB59-FC65-4230-A80A-B4E784C89DBE}">
      <dgm:prSet/>
      <dgm:spPr/>
      <dgm:t>
        <a:bodyPr/>
        <a:lstStyle/>
        <a:p>
          <a:pPr>
            <a:buNone/>
          </a:pPr>
          <a:r>
            <a:rPr lang="en-GB" dirty="0"/>
            <a:t>It offers similar </a:t>
          </a:r>
          <a:r>
            <a:rPr lang="en-GB" b="1" dirty="0"/>
            <a:t>Tax Benefits </a:t>
          </a:r>
          <a:r>
            <a:rPr lang="en-GB" dirty="0"/>
            <a:t>to the Registered Charity Model</a:t>
          </a:r>
        </a:p>
      </dgm:t>
    </dgm:pt>
    <dgm:pt modelId="{13409BFB-C136-44BE-A77B-FF66089B9335}" type="parTrans" cxnId="{357096BC-517E-4A25-91A8-D7C6F9A7A7D2}">
      <dgm:prSet/>
      <dgm:spPr/>
      <dgm:t>
        <a:bodyPr/>
        <a:lstStyle/>
        <a:p>
          <a:endParaRPr lang="en-GB"/>
        </a:p>
      </dgm:t>
    </dgm:pt>
    <dgm:pt modelId="{E117B72A-1D84-4337-81F5-501395E4A9EC}" type="sibTrans" cxnId="{357096BC-517E-4A25-91A8-D7C6F9A7A7D2}">
      <dgm:prSet/>
      <dgm:spPr/>
      <dgm:t>
        <a:bodyPr/>
        <a:lstStyle/>
        <a:p>
          <a:endParaRPr lang="en-GB"/>
        </a:p>
      </dgm:t>
    </dgm:pt>
    <dgm:pt modelId="{59941CFF-CD69-4C71-A15A-D657E699C63F}">
      <dgm:prSet/>
      <dgm:spPr/>
      <dgm:t>
        <a:bodyPr/>
        <a:lstStyle/>
        <a:p>
          <a:pPr>
            <a:buNone/>
          </a:pPr>
          <a:endParaRPr lang="en-GB" dirty="0"/>
        </a:p>
      </dgm:t>
    </dgm:pt>
    <dgm:pt modelId="{EA079553-3F1D-4111-9CFE-6BAC4B3F254E}" type="parTrans" cxnId="{AB9BA5A8-37B4-411A-BA18-81A9267F15B6}">
      <dgm:prSet/>
      <dgm:spPr/>
      <dgm:t>
        <a:bodyPr/>
        <a:lstStyle/>
        <a:p>
          <a:endParaRPr lang="en-GB"/>
        </a:p>
      </dgm:t>
    </dgm:pt>
    <dgm:pt modelId="{CFCD434B-79A8-4452-95E0-2615E3DA5AD6}" type="sibTrans" cxnId="{AB9BA5A8-37B4-411A-BA18-81A9267F15B6}">
      <dgm:prSet/>
      <dgm:spPr/>
      <dgm:t>
        <a:bodyPr/>
        <a:lstStyle/>
        <a:p>
          <a:endParaRPr lang="en-GB"/>
        </a:p>
      </dgm:t>
    </dgm:pt>
    <dgm:pt modelId="{60A5338C-5310-4D4D-BB4B-44BC62336633}">
      <dgm:prSet/>
      <dgm:spPr/>
      <dgm:t>
        <a:bodyPr/>
        <a:lstStyle/>
        <a:p>
          <a:pPr>
            <a:buNone/>
          </a:pPr>
          <a:r>
            <a:rPr lang="en-GB" dirty="0"/>
            <a:t>Registration is described as simple</a:t>
          </a:r>
        </a:p>
      </dgm:t>
    </dgm:pt>
    <dgm:pt modelId="{9CF914B3-4B3B-485B-AB4B-E5B1105F0FE0}" type="parTrans" cxnId="{144303A9-25BA-4A4B-9204-84583CBEE373}">
      <dgm:prSet/>
      <dgm:spPr/>
      <dgm:t>
        <a:bodyPr/>
        <a:lstStyle/>
        <a:p>
          <a:endParaRPr lang="en-GB"/>
        </a:p>
      </dgm:t>
    </dgm:pt>
    <dgm:pt modelId="{9A953470-3500-4169-8F5D-E17F20D3A181}" type="sibTrans" cxnId="{144303A9-25BA-4A4B-9204-84583CBEE373}">
      <dgm:prSet/>
      <dgm:spPr/>
      <dgm:t>
        <a:bodyPr/>
        <a:lstStyle/>
        <a:p>
          <a:endParaRPr lang="en-GB"/>
        </a:p>
      </dgm:t>
    </dgm:pt>
    <dgm:pt modelId="{E8B6B01E-805E-4DDC-A754-7BCE33BC1A3C}">
      <dgm:prSet/>
      <dgm:spPr/>
      <dgm:t>
        <a:bodyPr/>
        <a:lstStyle/>
        <a:p>
          <a:pPr>
            <a:buNone/>
          </a:pPr>
          <a:endParaRPr lang="en-GB" dirty="0"/>
        </a:p>
      </dgm:t>
    </dgm:pt>
    <dgm:pt modelId="{27C15C3E-FDE7-4744-B52B-EDB269004310}" type="parTrans" cxnId="{DE09ACC9-1AD8-41F1-90C4-FB661953E82D}">
      <dgm:prSet/>
      <dgm:spPr/>
      <dgm:t>
        <a:bodyPr/>
        <a:lstStyle/>
        <a:p>
          <a:endParaRPr lang="en-GB"/>
        </a:p>
      </dgm:t>
    </dgm:pt>
    <dgm:pt modelId="{FD85007A-14CD-464F-8B15-E40362178114}" type="sibTrans" cxnId="{DE09ACC9-1AD8-41F1-90C4-FB661953E82D}">
      <dgm:prSet/>
      <dgm:spPr/>
      <dgm:t>
        <a:bodyPr/>
        <a:lstStyle/>
        <a:p>
          <a:endParaRPr lang="en-GB"/>
        </a:p>
      </dgm:t>
    </dgm:pt>
    <dgm:pt modelId="{001C54EF-DF37-495B-B02E-676320ED8398}">
      <dgm:prSet/>
      <dgm:spPr/>
      <dgm:t>
        <a:bodyPr/>
        <a:lstStyle/>
        <a:p>
          <a:pPr>
            <a:buNone/>
          </a:pPr>
          <a:endParaRPr lang="en-GB" dirty="0"/>
        </a:p>
      </dgm:t>
    </dgm:pt>
    <dgm:pt modelId="{F9EE6265-6B94-45E1-AFAC-EE68F10CB7FD}" type="parTrans" cxnId="{16B44E32-7875-4F03-8DAA-A127FE1286B1}">
      <dgm:prSet/>
      <dgm:spPr/>
      <dgm:t>
        <a:bodyPr/>
        <a:lstStyle/>
        <a:p>
          <a:endParaRPr lang="en-GB"/>
        </a:p>
      </dgm:t>
    </dgm:pt>
    <dgm:pt modelId="{7FA7F293-8CBB-4134-897E-4B814695FAEE}" type="sibTrans" cxnId="{16B44E32-7875-4F03-8DAA-A127FE1286B1}">
      <dgm:prSet/>
      <dgm:spPr/>
      <dgm:t>
        <a:bodyPr/>
        <a:lstStyle/>
        <a:p>
          <a:endParaRPr lang="en-GB"/>
        </a:p>
      </dgm:t>
    </dgm:pt>
    <dgm:pt modelId="{6EC5AED1-D644-4619-9662-855E194A6817}">
      <dgm:prSet/>
      <dgm:spPr/>
      <dgm:t>
        <a:bodyPr/>
        <a:lstStyle/>
        <a:p>
          <a:pPr>
            <a:buNone/>
          </a:pPr>
          <a:endParaRPr lang="en-GB" dirty="0"/>
        </a:p>
      </dgm:t>
    </dgm:pt>
    <dgm:pt modelId="{87D6FE53-5246-41E1-A022-0581E06CE03C}" type="parTrans" cxnId="{13A5DBEC-4446-41FD-BE22-2FDCCB6A53E5}">
      <dgm:prSet/>
      <dgm:spPr/>
      <dgm:t>
        <a:bodyPr/>
        <a:lstStyle/>
        <a:p>
          <a:endParaRPr lang="en-GB"/>
        </a:p>
      </dgm:t>
    </dgm:pt>
    <dgm:pt modelId="{80AB6CD0-41F2-4BD8-AEB8-7FAD9C6D8A18}" type="sibTrans" cxnId="{13A5DBEC-4446-41FD-BE22-2FDCCB6A53E5}">
      <dgm:prSet/>
      <dgm:spPr/>
      <dgm:t>
        <a:bodyPr/>
        <a:lstStyle/>
        <a:p>
          <a:endParaRPr lang="en-GB"/>
        </a:p>
      </dgm:t>
    </dgm:pt>
    <dgm:pt modelId="{B3C473EB-9B55-466E-B717-3C14AF79C1D9}">
      <dgm:prSet/>
      <dgm:spPr/>
      <dgm:t>
        <a:bodyPr/>
        <a:lstStyle/>
        <a:p>
          <a:pPr>
            <a:buNone/>
          </a:pPr>
          <a:r>
            <a:rPr lang="en-GB" dirty="0"/>
            <a:t>You cannot be both a CASC and a Charity*</a:t>
          </a:r>
        </a:p>
      </dgm:t>
    </dgm:pt>
    <dgm:pt modelId="{C38025BF-2C5F-475E-A43A-750784C6EC13}" type="parTrans" cxnId="{C9BC7756-C0E7-4F15-99C1-7F89DE74E2A5}">
      <dgm:prSet/>
      <dgm:spPr/>
      <dgm:t>
        <a:bodyPr/>
        <a:lstStyle/>
        <a:p>
          <a:endParaRPr lang="en-GB"/>
        </a:p>
      </dgm:t>
    </dgm:pt>
    <dgm:pt modelId="{4748ED8B-3BA1-4015-8185-3FFB62622702}" type="sibTrans" cxnId="{C9BC7756-C0E7-4F15-99C1-7F89DE74E2A5}">
      <dgm:prSet/>
      <dgm:spPr/>
      <dgm:t>
        <a:bodyPr/>
        <a:lstStyle/>
        <a:p>
          <a:endParaRPr lang="en-GB"/>
        </a:p>
      </dgm:t>
    </dgm:pt>
    <dgm:pt modelId="{8951E2F2-2F78-48E4-9D3E-BE3F77041B12}">
      <dgm:prSet/>
      <dgm:spPr/>
      <dgm:t>
        <a:bodyPr/>
        <a:lstStyle/>
        <a:p>
          <a:pPr>
            <a:buNone/>
          </a:pPr>
          <a:endParaRPr lang="en-GB" dirty="0"/>
        </a:p>
      </dgm:t>
    </dgm:pt>
    <dgm:pt modelId="{75CF395D-51A1-4990-AA02-A16FAE770FD2}" type="parTrans" cxnId="{B123D044-9D2A-4909-8CEE-949CE692B356}">
      <dgm:prSet/>
      <dgm:spPr/>
      <dgm:t>
        <a:bodyPr/>
        <a:lstStyle/>
        <a:p>
          <a:endParaRPr lang="en-GB"/>
        </a:p>
      </dgm:t>
    </dgm:pt>
    <dgm:pt modelId="{2B06A19B-01C9-493D-AAC2-5B71FE42B20D}" type="sibTrans" cxnId="{B123D044-9D2A-4909-8CEE-949CE692B356}">
      <dgm:prSet/>
      <dgm:spPr/>
      <dgm:t>
        <a:bodyPr/>
        <a:lstStyle/>
        <a:p>
          <a:endParaRPr lang="en-GB"/>
        </a:p>
      </dgm:t>
    </dgm:pt>
    <dgm:pt modelId="{5E430EE4-2DBC-2449-95C2-A2BF737C2B1A}">
      <dgm:prSet/>
      <dgm:spPr/>
      <dgm:t>
        <a:bodyPr/>
        <a:lstStyle/>
        <a:p>
          <a:pPr>
            <a:buNone/>
          </a:pPr>
          <a:r>
            <a:rPr lang="en-GB" dirty="0"/>
            <a:t>Single registration with HMRC</a:t>
          </a:r>
        </a:p>
      </dgm:t>
    </dgm:pt>
    <dgm:pt modelId="{98B02A42-2A63-3548-B4F4-6167D331586B}" type="parTrans" cxnId="{3BD70AF9-012F-CE45-99F7-0514CEB0B179}">
      <dgm:prSet/>
      <dgm:spPr/>
      <dgm:t>
        <a:bodyPr/>
        <a:lstStyle/>
        <a:p>
          <a:endParaRPr lang="en-GB"/>
        </a:p>
      </dgm:t>
    </dgm:pt>
    <dgm:pt modelId="{268F4A3B-65F5-D94C-BF28-C5FA6663C5BE}" type="sibTrans" cxnId="{3BD70AF9-012F-CE45-99F7-0514CEB0B179}">
      <dgm:prSet/>
      <dgm:spPr/>
      <dgm:t>
        <a:bodyPr/>
        <a:lstStyle/>
        <a:p>
          <a:endParaRPr lang="en-GB"/>
        </a:p>
      </dgm:t>
    </dgm:pt>
    <dgm:pt modelId="{44D36FEB-B68E-DD44-9C00-BD2DD2C7F5F2}">
      <dgm:prSet/>
      <dgm:spPr/>
      <dgm:t>
        <a:bodyPr/>
        <a:lstStyle/>
        <a:p>
          <a:pPr>
            <a:buNone/>
          </a:pPr>
          <a:endParaRPr lang="en-GB" dirty="0"/>
        </a:p>
      </dgm:t>
    </dgm:pt>
    <dgm:pt modelId="{271210F1-6F1A-4A47-BE25-0318CF3D69C6}" type="parTrans" cxnId="{AA21422E-DFA6-B44C-818B-4EB0598AE936}">
      <dgm:prSet/>
      <dgm:spPr/>
      <dgm:t>
        <a:bodyPr/>
        <a:lstStyle/>
        <a:p>
          <a:endParaRPr lang="en-GB"/>
        </a:p>
      </dgm:t>
    </dgm:pt>
    <dgm:pt modelId="{BD9623BB-3320-494F-A03A-0938A551E6CF}" type="sibTrans" cxnId="{AA21422E-DFA6-B44C-818B-4EB0598AE936}">
      <dgm:prSet/>
      <dgm:spPr/>
      <dgm:t>
        <a:bodyPr/>
        <a:lstStyle/>
        <a:p>
          <a:endParaRPr lang="en-GB"/>
        </a:p>
      </dgm:t>
    </dgm:pt>
    <dgm:pt modelId="{37ED27EC-40B8-45AF-874C-505C9D2BA390}" type="pres">
      <dgm:prSet presAssocID="{5C9A6528-5479-4EEE-A03E-286B0E8ED8AD}" presName="Name0" presStyleCnt="0">
        <dgm:presLayoutVars>
          <dgm:dir/>
          <dgm:animLvl val="lvl"/>
          <dgm:resizeHandles val="exact"/>
        </dgm:presLayoutVars>
      </dgm:prSet>
      <dgm:spPr/>
    </dgm:pt>
    <dgm:pt modelId="{DF3D562B-D3A9-465C-AE1E-8A21DFE5C175}" type="pres">
      <dgm:prSet presAssocID="{B1D68106-EAD9-4761-8A95-D1CA3CCFABBA}" presName="composite" presStyleCnt="0"/>
      <dgm:spPr/>
    </dgm:pt>
    <dgm:pt modelId="{23AEDF01-C28D-46A6-A5F2-5D0DEB4113B7}" type="pres">
      <dgm:prSet presAssocID="{B1D68106-EAD9-4761-8A95-D1CA3CCFABBA}" presName="parTx" presStyleLbl="alignNode1" presStyleIdx="0" presStyleCnt="3">
        <dgm:presLayoutVars>
          <dgm:chMax val="0"/>
          <dgm:chPref val="0"/>
          <dgm:bulletEnabled val="1"/>
        </dgm:presLayoutVars>
      </dgm:prSet>
      <dgm:spPr/>
    </dgm:pt>
    <dgm:pt modelId="{977E35E0-1403-4462-B311-81739BBC5ED9}" type="pres">
      <dgm:prSet presAssocID="{B1D68106-EAD9-4761-8A95-D1CA3CCFABBA}" presName="desTx" presStyleLbl="alignAccFollowNode1" presStyleIdx="0" presStyleCnt="3">
        <dgm:presLayoutVars>
          <dgm:bulletEnabled val="1"/>
        </dgm:presLayoutVars>
      </dgm:prSet>
      <dgm:spPr/>
    </dgm:pt>
    <dgm:pt modelId="{346211AD-9A76-4870-A78C-F5449CECDFB0}" type="pres">
      <dgm:prSet presAssocID="{9921E719-15D1-4388-909D-B7D0518F15DC}" presName="space" presStyleCnt="0"/>
      <dgm:spPr/>
    </dgm:pt>
    <dgm:pt modelId="{4D506F87-6CB7-49ED-A79D-BAED85D63D91}" type="pres">
      <dgm:prSet presAssocID="{F7BA8C3B-0293-4131-A3E4-3F2AF94352D0}" presName="composite" presStyleCnt="0"/>
      <dgm:spPr/>
    </dgm:pt>
    <dgm:pt modelId="{3E06A8A4-3536-4900-889B-7769D1B4FB49}" type="pres">
      <dgm:prSet presAssocID="{F7BA8C3B-0293-4131-A3E4-3F2AF94352D0}" presName="parTx" presStyleLbl="alignNode1" presStyleIdx="1" presStyleCnt="3">
        <dgm:presLayoutVars>
          <dgm:chMax val="0"/>
          <dgm:chPref val="0"/>
          <dgm:bulletEnabled val="1"/>
        </dgm:presLayoutVars>
      </dgm:prSet>
      <dgm:spPr/>
    </dgm:pt>
    <dgm:pt modelId="{BD995F4C-69E1-4DD7-ABDD-7EFEBB1B7012}" type="pres">
      <dgm:prSet presAssocID="{F7BA8C3B-0293-4131-A3E4-3F2AF94352D0}" presName="desTx" presStyleLbl="alignAccFollowNode1" presStyleIdx="1" presStyleCnt="3">
        <dgm:presLayoutVars>
          <dgm:bulletEnabled val="1"/>
        </dgm:presLayoutVars>
      </dgm:prSet>
      <dgm:spPr/>
    </dgm:pt>
    <dgm:pt modelId="{FF6600ED-0C84-4935-A48D-504254599326}" type="pres">
      <dgm:prSet presAssocID="{5EA230CC-0217-4A90-88BE-7D7F1A698B01}" presName="space" presStyleCnt="0"/>
      <dgm:spPr/>
    </dgm:pt>
    <dgm:pt modelId="{156D5130-5315-45A3-83D4-C3E9093D18CF}" type="pres">
      <dgm:prSet presAssocID="{4E7C326B-578B-4EE4-93AE-A77BDEB89455}" presName="composite" presStyleCnt="0"/>
      <dgm:spPr/>
    </dgm:pt>
    <dgm:pt modelId="{560F9B86-62CE-41B7-92A8-FFE0558B0660}" type="pres">
      <dgm:prSet presAssocID="{4E7C326B-578B-4EE4-93AE-A77BDEB89455}" presName="parTx" presStyleLbl="alignNode1" presStyleIdx="2" presStyleCnt="3">
        <dgm:presLayoutVars>
          <dgm:chMax val="0"/>
          <dgm:chPref val="0"/>
          <dgm:bulletEnabled val="1"/>
        </dgm:presLayoutVars>
      </dgm:prSet>
      <dgm:spPr/>
    </dgm:pt>
    <dgm:pt modelId="{B508408A-4243-4498-AF10-37BB474A10C2}" type="pres">
      <dgm:prSet presAssocID="{4E7C326B-578B-4EE4-93AE-A77BDEB89455}" presName="desTx" presStyleLbl="alignAccFollowNode1" presStyleIdx="2" presStyleCnt="3" custLinFactNeighborX="103" custLinFactNeighborY="199">
        <dgm:presLayoutVars>
          <dgm:bulletEnabled val="1"/>
        </dgm:presLayoutVars>
      </dgm:prSet>
      <dgm:spPr/>
    </dgm:pt>
  </dgm:ptLst>
  <dgm:cxnLst>
    <dgm:cxn modelId="{456B6905-158C-4F28-B4D3-DFA236CA694C}" srcId="{B1D68106-EAD9-4761-8A95-D1CA3CCFABBA}" destId="{1C505986-1AB7-40EE-A63F-EBFA9F909747}" srcOrd="0" destOrd="0" parTransId="{A6064A38-8047-4B1F-BAF6-BF588C6DAB2C}" sibTransId="{72F8879B-8D6A-44D0-97DD-25EB57953399}"/>
    <dgm:cxn modelId="{32D95D07-A2EC-49C0-BC1F-46FB58C0847A}" type="presOf" srcId="{001C54EF-DF37-495B-B02E-676320ED8398}" destId="{B508408A-4243-4498-AF10-37BB474A10C2}" srcOrd="0" destOrd="10" presId="urn:microsoft.com/office/officeart/2005/8/layout/hList1"/>
    <dgm:cxn modelId="{84DE100A-AFB9-4CD8-A814-5FFF6E474529}" type="presOf" srcId="{DBABB157-4BA2-47A5-B2DC-743E822BAE8E}" destId="{BD995F4C-69E1-4DD7-ABDD-7EFEBB1B7012}" srcOrd="0" destOrd="3" presId="urn:microsoft.com/office/officeart/2005/8/layout/hList1"/>
    <dgm:cxn modelId="{520E0F0B-10C8-4F99-BEF7-72DE019E967C}" type="presOf" srcId="{BB778E69-2B15-4B0B-9F94-270B0473E919}" destId="{BD995F4C-69E1-4DD7-ABDD-7EFEBB1B7012}" srcOrd="0" destOrd="6" presId="urn:microsoft.com/office/officeart/2005/8/layout/hList1"/>
    <dgm:cxn modelId="{62C4750B-65A5-4C72-8BDB-91BEA16BA11A}" type="presOf" srcId="{59941CFF-CD69-4C71-A15A-D657E699C63F}" destId="{B508408A-4243-4498-AF10-37BB474A10C2}" srcOrd="0" destOrd="3" presId="urn:microsoft.com/office/officeart/2005/8/layout/hList1"/>
    <dgm:cxn modelId="{AD219713-E120-4633-99F1-EB7D7F570E2C}" type="presOf" srcId="{E8B6B01E-805E-4DDC-A754-7BCE33BC1A3C}" destId="{B508408A-4243-4498-AF10-37BB474A10C2}" srcOrd="0" destOrd="5" presId="urn:microsoft.com/office/officeart/2005/8/layout/hList1"/>
    <dgm:cxn modelId="{59D8FB17-DDE1-4635-A8E7-E3B1B2B72E87}" srcId="{F7BA8C3B-0293-4131-A3E4-3F2AF94352D0}" destId="{88B393E3-CE83-4CD0-8FC8-E7190705FC37}" srcOrd="2" destOrd="0" parTransId="{147ABCF2-FF6A-4AEF-9AA3-6AE9FEC8FB01}" sibTransId="{B40172C5-6A60-470D-B02B-9997D35BA00F}"/>
    <dgm:cxn modelId="{01BDE921-3B51-4A78-BA31-F77B9141D637}" type="presOf" srcId="{6A62CF87-1AAF-4B69-ADA0-740FD59D4FDC}" destId="{BD995F4C-69E1-4DD7-ABDD-7EFEBB1B7012}" srcOrd="0" destOrd="5" presId="urn:microsoft.com/office/officeart/2005/8/layout/hList1"/>
    <dgm:cxn modelId="{E14E7C2C-4F33-4CCF-884F-3EA5D8768CE7}" type="presOf" srcId="{1B07CC02-5563-4C53-8106-DBFFB3256ACE}" destId="{977E35E0-1403-4462-B311-81739BBC5ED9}" srcOrd="0" destOrd="4" presId="urn:microsoft.com/office/officeart/2005/8/layout/hList1"/>
    <dgm:cxn modelId="{AA21422E-DFA6-B44C-818B-4EB0598AE936}" srcId="{4E7C326B-578B-4EE4-93AE-A77BDEB89455}" destId="{44D36FEB-B68E-DD44-9C00-BD2DD2C7F5F2}" srcOrd="1" destOrd="0" parTransId="{271210F1-6F1A-4A47-BE25-0318CF3D69C6}" sibTransId="{BD9623BB-3320-494F-A03A-0938A551E6CF}"/>
    <dgm:cxn modelId="{0E854F30-2661-4E71-AC01-41C6666E165C}" srcId="{F7BA8C3B-0293-4131-A3E4-3F2AF94352D0}" destId="{4E0A9E1B-2135-4C4C-837F-80A985188D9F}" srcOrd="4" destOrd="0" parTransId="{B7CDF650-8B52-49F5-BEE6-ED299ECBD4CF}" sibTransId="{81A33D48-26F3-478F-AAE4-F8CF72F8B418}"/>
    <dgm:cxn modelId="{169D0931-CA87-4C68-AB5C-27EBA637F620}" type="presOf" srcId="{8951E2F2-2F78-48E4-9D3E-BE3F77041B12}" destId="{B508408A-4243-4498-AF10-37BB474A10C2}" srcOrd="0" destOrd="7" presId="urn:microsoft.com/office/officeart/2005/8/layout/hList1"/>
    <dgm:cxn modelId="{80691F31-A240-4247-B960-64B7AD89217D}" type="presOf" srcId="{5139887F-EEE6-4CF3-94D1-DEE3E743EA9E}" destId="{BD995F4C-69E1-4DD7-ABDD-7EFEBB1B7012}" srcOrd="0" destOrd="0" presId="urn:microsoft.com/office/officeart/2005/8/layout/hList1"/>
    <dgm:cxn modelId="{16B44E32-7875-4F03-8DAA-A127FE1286B1}" srcId="{4E7C326B-578B-4EE4-93AE-A77BDEB89455}" destId="{001C54EF-DF37-495B-B02E-676320ED8398}" srcOrd="10" destOrd="0" parTransId="{F9EE6265-6B94-45E1-AFAC-EE68F10CB7FD}" sibTransId="{7FA7F293-8CBB-4134-897E-4B814695FAEE}"/>
    <dgm:cxn modelId="{39EEC532-C1E4-4F77-82F0-897E4BD6786D}" type="presOf" srcId="{4E0A9E1B-2135-4C4C-837F-80A985188D9F}" destId="{BD995F4C-69E1-4DD7-ABDD-7EFEBB1B7012}" srcOrd="0" destOrd="4" presId="urn:microsoft.com/office/officeart/2005/8/layout/hList1"/>
    <dgm:cxn modelId="{2E5EA235-FF1B-4EDB-837C-25002F8A5622}" type="presOf" srcId="{1C505986-1AB7-40EE-A63F-EBFA9F909747}" destId="{977E35E0-1403-4462-B311-81739BBC5ED9}" srcOrd="0" destOrd="0" presId="urn:microsoft.com/office/officeart/2005/8/layout/hList1"/>
    <dgm:cxn modelId="{E0174238-0F75-4FC0-AF22-3EDE1052C04C}" type="presOf" srcId="{D6EEEC16-08C7-4E07-8FAF-34D9E8F7939A}" destId="{977E35E0-1403-4462-B311-81739BBC5ED9}" srcOrd="0" destOrd="3" presId="urn:microsoft.com/office/officeart/2005/8/layout/hList1"/>
    <dgm:cxn modelId="{09E95939-2DB5-4D3D-88A2-8F95F27638DC}" srcId="{B1D68106-EAD9-4761-8A95-D1CA3CCFABBA}" destId="{E0F8DBAD-CEB2-4959-BD26-6F452CBD3F6F}" srcOrd="5" destOrd="0" parTransId="{3A5C9885-44A6-4969-9B08-020A92FE8710}" sibTransId="{531C5694-8932-4322-8457-33A421DAB38C}"/>
    <dgm:cxn modelId="{D077EE5D-0055-46E0-86FD-F3B4DB2133D1}" type="presOf" srcId="{14C84299-CFD3-4EB6-B5F0-D23D98F1E6DF}" destId="{B508408A-4243-4498-AF10-37BB474A10C2}" srcOrd="0" destOrd="0" presId="urn:microsoft.com/office/officeart/2005/8/layout/hList1"/>
    <dgm:cxn modelId="{B123D044-9D2A-4909-8CEE-949CE692B356}" srcId="{4E7C326B-578B-4EE4-93AE-A77BDEB89455}" destId="{8951E2F2-2F78-48E4-9D3E-BE3F77041B12}" srcOrd="7" destOrd="0" parTransId="{75CF395D-51A1-4990-AA02-A16FAE770FD2}" sibTransId="{2B06A19B-01C9-493D-AAC2-5B71FE42B20D}"/>
    <dgm:cxn modelId="{C4B3A146-E3F0-4D4F-B4A8-1F944F0B3AED}" srcId="{5C9A6528-5479-4EEE-A03E-286B0E8ED8AD}" destId="{F7BA8C3B-0293-4131-A3E4-3F2AF94352D0}" srcOrd="1" destOrd="0" parTransId="{D57096CD-BFE2-411A-B928-2D207B396E8E}" sibTransId="{5EA230CC-0217-4A90-88BE-7D7F1A698B01}"/>
    <dgm:cxn modelId="{1B65E86B-638C-4D6A-A8AF-3B28A084DF95}" type="presOf" srcId="{5F8BDB59-FC65-4230-A80A-B4E784C89DBE}" destId="{B508408A-4243-4498-AF10-37BB474A10C2}" srcOrd="0" destOrd="4" presId="urn:microsoft.com/office/officeart/2005/8/layout/hList1"/>
    <dgm:cxn modelId="{5D6ED56D-E08D-468D-BAB3-BE19716D394C}" srcId="{5C9A6528-5479-4EEE-A03E-286B0E8ED8AD}" destId="{4E7C326B-578B-4EE4-93AE-A77BDEB89455}" srcOrd="2" destOrd="0" parTransId="{21A8A855-5C6D-4DC3-BB3C-D6606A61C4CB}" sibTransId="{A1E0AA53-5FB8-4163-9B33-891B125E8A93}"/>
    <dgm:cxn modelId="{BB7A8770-2511-4AF5-8DC0-103DA1B6BC26}" srcId="{4E7C326B-578B-4EE4-93AE-A77BDEB89455}" destId="{14C84299-CFD3-4EB6-B5F0-D23D98F1E6DF}" srcOrd="0" destOrd="0" parTransId="{4C77F9B2-8613-41EB-BAB3-2C17772853E4}" sibTransId="{A4202752-3E75-4198-8DFB-B293ACBEC398}"/>
    <dgm:cxn modelId="{7E7B2A51-4E67-4F74-918F-E0AED97E8EDB}" type="presOf" srcId="{60A5338C-5310-4D4D-BB4B-44BC62336633}" destId="{B508408A-4243-4498-AF10-37BB474A10C2}" srcOrd="0" destOrd="6" presId="urn:microsoft.com/office/officeart/2005/8/layout/hList1"/>
    <dgm:cxn modelId="{D3452773-120B-404F-B2C6-62CD9F7C7123}" type="presOf" srcId="{88B393E3-CE83-4CD0-8FC8-E7190705FC37}" destId="{BD995F4C-69E1-4DD7-ABDD-7EFEBB1B7012}" srcOrd="0" destOrd="2" presId="urn:microsoft.com/office/officeart/2005/8/layout/hList1"/>
    <dgm:cxn modelId="{8BFC5F76-36D0-44FD-9667-52CA8FC5446C}" srcId="{B1D68106-EAD9-4761-8A95-D1CA3CCFABBA}" destId="{0443ACA7-EECD-4667-B3DF-EA1DBC1175DA}" srcOrd="6" destOrd="0" parTransId="{7AF9E943-BC44-41F6-A229-41B474C88E6E}" sibTransId="{DA49725A-30CC-4C2D-8923-79E131D143B4}"/>
    <dgm:cxn modelId="{C9BC7756-C0E7-4F15-99C1-7F89DE74E2A5}" srcId="{4E7C326B-578B-4EE4-93AE-A77BDEB89455}" destId="{B3C473EB-9B55-466E-B717-3C14AF79C1D9}" srcOrd="8" destOrd="0" parTransId="{C38025BF-2C5F-475E-A43A-750784C6EC13}" sibTransId="{4748ED8B-3BA1-4015-8185-3FFB62622702}"/>
    <dgm:cxn modelId="{952D9277-BB7B-440E-962E-6A9907C1920A}" type="presOf" srcId="{0E7C5B94-2AC2-4B88-B938-C5414150EC8D}" destId="{BD995F4C-69E1-4DD7-ABDD-7EFEBB1B7012}" srcOrd="0" destOrd="1" presId="urn:microsoft.com/office/officeart/2005/8/layout/hList1"/>
    <dgm:cxn modelId="{95302679-7920-B747-A9A8-EA0FB21B917E}" type="presOf" srcId="{44D36FEB-B68E-DD44-9C00-BD2DD2C7F5F2}" destId="{B508408A-4243-4498-AF10-37BB474A10C2}" srcOrd="0" destOrd="1" presId="urn:microsoft.com/office/officeart/2005/8/layout/hList1"/>
    <dgm:cxn modelId="{0D1E3F5A-3688-4795-84F5-0075210622D3}" srcId="{B1D68106-EAD9-4761-8A95-D1CA3CCFABBA}" destId="{D6EEEC16-08C7-4E07-8FAF-34D9E8F7939A}" srcOrd="3" destOrd="0" parTransId="{47C3B00F-05B0-42ED-8F54-1271DECC8AE4}" sibTransId="{1723EE1F-CE2C-44A8-A4E4-F6A57FDBE64C}"/>
    <dgm:cxn modelId="{4006997A-D316-4A33-8552-BFE7A0550261}" type="presOf" srcId="{E0F8DBAD-CEB2-4959-BD26-6F452CBD3F6F}" destId="{977E35E0-1403-4462-B311-81739BBC5ED9}" srcOrd="0" destOrd="5" presId="urn:microsoft.com/office/officeart/2005/8/layout/hList1"/>
    <dgm:cxn modelId="{F459188C-D50B-4CE9-B6A8-2CD0EFC456B6}" type="presOf" srcId="{4E7C326B-578B-4EE4-93AE-A77BDEB89455}" destId="{560F9B86-62CE-41B7-92A8-FFE0558B0660}" srcOrd="0" destOrd="0" presId="urn:microsoft.com/office/officeart/2005/8/layout/hList1"/>
    <dgm:cxn modelId="{EFE2EC91-E68E-A542-8513-8634B5A911B4}" type="presOf" srcId="{5E430EE4-2DBC-2449-95C2-A2BF737C2B1A}" destId="{B508408A-4243-4498-AF10-37BB474A10C2}" srcOrd="0" destOrd="2" presId="urn:microsoft.com/office/officeart/2005/8/layout/hList1"/>
    <dgm:cxn modelId="{CCB6CD95-020D-4CA5-A508-200CA74ED733}" srcId="{F7BA8C3B-0293-4131-A3E4-3F2AF94352D0}" destId="{5139887F-EEE6-4CF3-94D1-DEE3E743EA9E}" srcOrd="0" destOrd="0" parTransId="{E9F21312-A70D-49E6-967D-FBDB28E60153}" sibTransId="{F75EDDD5-A627-4567-AE20-56207DA9F483}"/>
    <dgm:cxn modelId="{0ABC3197-385B-4F71-93BB-0353271E85ED}" type="presOf" srcId="{166827C6-DD27-4A71-8686-8EE541A86A49}" destId="{977E35E0-1403-4462-B311-81739BBC5ED9}" srcOrd="0" destOrd="2" presId="urn:microsoft.com/office/officeart/2005/8/layout/hList1"/>
    <dgm:cxn modelId="{726B3A9B-225B-4E4A-BE3C-5DC6B9A1E76C}" srcId="{B1D68106-EAD9-4761-8A95-D1CA3CCFABBA}" destId="{C4068B34-A66D-4EE0-9088-C9BA7E126D7A}" srcOrd="1" destOrd="0" parTransId="{32D2F856-1DE5-42CA-A233-0CBDC88FCD7D}" sibTransId="{C6B2CC40-D17F-4BDE-9C06-385230EB3C11}"/>
    <dgm:cxn modelId="{DC75669B-1E9D-4126-81DD-3DF35F2E2954}" srcId="{5C9A6528-5479-4EEE-A03E-286B0E8ED8AD}" destId="{B1D68106-EAD9-4761-8A95-D1CA3CCFABBA}" srcOrd="0" destOrd="0" parTransId="{C1E0D879-0944-4A3D-82B7-F2CE54580AFD}" sibTransId="{9921E719-15D1-4388-909D-B7D0518F15DC}"/>
    <dgm:cxn modelId="{1478B79F-8C02-4FDB-9EDD-9192F0C6A34B}" srcId="{F7BA8C3B-0293-4131-A3E4-3F2AF94352D0}" destId="{BB778E69-2B15-4B0B-9F94-270B0473E919}" srcOrd="6" destOrd="0" parTransId="{B25C517B-2EF3-409B-B468-BB359C16617D}" sibTransId="{EA2BAE32-7CF1-4ABF-980F-ED5581981002}"/>
    <dgm:cxn modelId="{B6DC7AA1-CE86-4958-8AF1-034B7C15234F}" type="presOf" srcId="{B3C473EB-9B55-466E-B717-3C14AF79C1D9}" destId="{B508408A-4243-4498-AF10-37BB474A10C2}" srcOrd="0" destOrd="8" presId="urn:microsoft.com/office/officeart/2005/8/layout/hList1"/>
    <dgm:cxn modelId="{B4F85CA8-C5D9-4D6D-AE11-71B3DA10B871}" type="presOf" srcId="{F7BA8C3B-0293-4131-A3E4-3F2AF94352D0}" destId="{3E06A8A4-3536-4900-889B-7769D1B4FB49}" srcOrd="0" destOrd="0" presId="urn:microsoft.com/office/officeart/2005/8/layout/hList1"/>
    <dgm:cxn modelId="{AB9BA5A8-37B4-411A-BA18-81A9267F15B6}" srcId="{4E7C326B-578B-4EE4-93AE-A77BDEB89455}" destId="{59941CFF-CD69-4C71-A15A-D657E699C63F}" srcOrd="3" destOrd="0" parTransId="{EA079553-3F1D-4111-9CFE-6BAC4B3F254E}" sibTransId="{CFCD434B-79A8-4452-95E0-2615E3DA5AD6}"/>
    <dgm:cxn modelId="{144303A9-25BA-4A4B-9204-84583CBEE373}" srcId="{4E7C326B-578B-4EE4-93AE-A77BDEB89455}" destId="{60A5338C-5310-4D4D-BB4B-44BC62336633}" srcOrd="6" destOrd="0" parTransId="{9CF914B3-4B3B-485B-AB4B-E5B1105F0FE0}" sibTransId="{9A953470-3500-4169-8F5D-E17F20D3A181}"/>
    <dgm:cxn modelId="{357096BC-517E-4A25-91A8-D7C6F9A7A7D2}" srcId="{4E7C326B-578B-4EE4-93AE-A77BDEB89455}" destId="{5F8BDB59-FC65-4230-A80A-B4E784C89DBE}" srcOrd="4" destOrd="0" parTransId="{13409BFB-C136-44BE-A77B-FF66089B9335}" sibTransId="{E117B72A-1D84-4337-81F5-501395E4A9EC}"/>
    <dgm:cxn modelId="{AD60EBBC-C78F-4C71-8C57-D13E00FA2C55}" type="presOf" srcId="{B1D68106-EAD9-4761-8A95-D1CA3CCFABBA}" destId="{23AEDF01-C28D-46A6-A5F2-5D0DEB4113B7}" srcOrd="0" destOrd="0" presId="urn:microsoft.com/office/officeart/2005/8/layout/hList1"/>
    <dgm:cxn modelId="{DE09ACC9-1AD8-41F1-90C4-FB661953E82D}" srcId="{4E7C326B-578B-4EE4-93AE-A77BDEB89455}" destId="{E8B6B01E-805E-4DDC-A754-7BCE33BC1A3C}" srcOrd="5" destOrd="0" parTransId="{27C15C3E-FDE7-4744-B52B-EDB269004310}" sibTransId="{FD85007A-14CD-464F-8B15-E40362178114}"/>
    <dgm:cxn modelId="{65205EDC-30F1-4EF7-A24C-211B5B65E1F1}" type="presOf" srcId="{5C9A6528-5479-4EEE-A03E-286B0E8ED8AD}" destId="{37ED27EC-40B8-45AF-874C-505C9D2BA390}" srcOrd="0" destOrd="0" presId="urn:microsoft.com/office/officeart/2005/8/layout/hList1"/>
    <dgm:cxn modelId="{41B581E7-F01B-48E6-9DBF-691391EA58B2}" srcId="{F7BA8C3B-0293-4131-A3E4-3F2AF94352D0}" destId="{6A62CF87-1AAF-4B69-ADA0-740FD59D4FDC}" srcOrd="5" destOrd="0" parTransId="{27F11018-1081-42C8-9E0D-71A7FE45D9BC}" sibTransId="{E41BF2F0-024F-4490-9744-A12E710E2B96}"/>
    <dgm:cxn modelId="{467BD8E8-55DE-44AE-A3C5-744F0B24ABDD}" type="presOf" srcId="{6EC5AED1-D644-4619-9662-855E194A6817}" destId="{B508408A-4243-4498-AF10-37BB474A10C2}" srcOrd="0" destOrd="9" presId="urn:microsoft.com/office/officeart/2005/8/layout/hList1"/>
    <dgm:cxn modelId="{DA8E84E9-96D2-46EB-9638-F66C4110E1F8}" type="presOf" srcId="{0443ACA7-EECD-4667-B3DF-EA1DBC1175DA}" destId="{977E35E0-1403-4462-B311-81739BBC5ED9}" srcOrd="0" destOrd="6" presId="urn:microsoft.com/office/officeart/2005/8/layout/hList1"/>
    <dgm:cxn modelId="{C56796E9-462A-4D77-9C94-8155CD3954EA}" type="presOf" srcId="{C4068B34-A66D-4EE0-9088-C9BA7E126D7A}" destId="{977E35E0-1403-4462-B311-81739BBC5ED9}" srcOrd="0" destOrd="1" presId="urn:microsoft.com/office/officeart/2005/8/layout/hList1"/>
    <dgm:cxn modelId="{67194BEA-AF88-4B3C-986F-9D0C3954B292}" srcId="{B1D68106-EAD9-4761-8A95-D1CA3CCFABBA}" destId="{1B07CC02-5563-4C53-8106-DBFFB3256ACE}" srcOrd="4" destOrd="0" parTransId="{F949468C-1A96-4A04-BA52-EDFBC0F27748}" sibTransId="{1388AFE4-E275-484F-8153-470216521B40}"/>
    <dgm:cxn modelId="{13A5DBEC-4446-41FD-BE22-2FDCCB6A53E5}" srcId="{4E7C326B-578B-4EE4-93AE-A77BDEB89455}" destId="{6EC5AED1-D644-4619-9662-855E194A6817}" srcOrd="9" destOrd="0" parTransId="{87D6FE53-5246-41E1-A022-0581E06CE03C}" sibTransId="{80AB6CD0-41F2-4BD8-AEB8-7FAD9C6D8A18}"/>
    <dgm:cxn modelId="{AAF5D9F2-B5B9-41B9-AB88-94A7987E1CFA}" srcId="{B1D68106-EAD9-4761-8A95-D1CA3CCFABBA}" destId="{166827C6-DD27-4A71-8686-8EE541A86A49}" srcOrd="2" destOrd="0" parTransId="{183C9252-6E54-4DE5-B1E6-8A2C4A2B2C2A}" sibTransId="{40EE99A7-C075-4555-9219-2830C25A9306}"/>
    <dgm:cxn modelId="{F0EA6AF6-22CE-49D1-8DCD-70776E5B35F5}" srcId="{F7BA8C3B-0293-4131-A3E4-3F2AF94352D0}" destId="{DBABB157-4BA2-47A5-B2DC-743E822BAE8E}" srcOrd="3" destOrd="0" parTransId="{E7DE9C3F-F8E1-463C-8A86-272A3E43E78C}" sibTransId="{0BC41138-1C47-40A5-946B-C1A20B90AB14}"/>
    <dgm:cxn modelId="{3BD70AF9-012F-CE45-99F7-0514CEB0B179}" srcId="{4E7C326B-578B-4EE4-93AE-A77BDEB89455}" destId="{5E430EE4-2DBC-2449-95C2-A2BF737C2B1A}" srcOrd="2" destOrd="0" parTransId="{98B02A42-2A63-3548-B4F4-6167D331586B}" sibTransId="{268F4A3B-65F5-D94C-BF28-C5FA6663C5BE}"/>
    <dgm:cxn modelId="{A88DDFFB-BE81-4CE7-981F-84B6A35EE748}" srcId="{F7BA8C3B-0293-4131-A3E4-3F2AF94352D0}" destId="{0E7C5B94-2AC2-4B88-B938-C5414150EC8D}" srcOrd="1" destOrd="0" parTransId="{858B3AB1-ACFF-4995-8134-013566233945}" sibTransId="{0B7E4DC7-ACA7-45CB-8721-C5BA232A79CD}"/>
    <dgm:cxn modelId="{6349DD92-5184-4444-875F-4ED0534D1D50}" type="presParOf" srcId="{37ED27EC-40B8-45AF-874C-505C9D2BA390}" destId="{DF3D562B-D3A9-465C-AE1E-8A21DFE5C175}" srcOrd="0" destOrd="0" presId="urn:microsoft.com/office/officeart/2005/8/layout/hList1"/>
    <dgm:cxn modelId="{192C1C03-18CB-4C07-9813-4478BFDC7F05}" type="presParOf" srcId="{DF3D562B-D3A9-465C-AE1E-8A21DFE5C175}" destId="{23AEDF01-C28D-46A6-A5F2-5D0DEB4113B7}" srcOrd="0" destOrd="0" presId="urn:microsoft.com/office/officeart/2005/8/layout/hList1"/>
    <dgm:cxn modelId="{C5639A61-C206-4F8B-B2A4-9002F7CA8596}" type="presParOf" srcId="{DF3D562B-D3A9-465C-AE1E-8A21DFE5C175}" destId="{977E35E0-1403-4462-B311-81739BBC5ED9}" srcOrd="1" destOrd="0" presId="urn:microsoft.com/office/officeart/2005/8/layout/hList1"/>
    <dgm:cxn modelId="{F797B2D5-C0DA-4998-B10A-B10F891B6248}" type="presParOf" srcId="{37ED27EC-40B8-45AF-874C-505C9D2BA390}" destId="{346211AD-9A76-4870-A78C-F5449CECDFB0}" srcOrd="1" destOrd="0" presId="urn:microsoft.com/office/officeart/2005/8/layout/hList1"/>
    <dgm:cxn modelId="{ED1C7AC3-8164-416D-84A1-84DCADBDC113}" type="presParOf" srcId="{37ED27EC-40B8-45AF-874C-505C9D2BA390}" destId="{4D506F87-6CB7-49ED-A79D-BAED85D63D91}" srcOrd="2" destOrd="0" presId="urn:microsoft.com/office/officeart/2005/8/layout/hList1"/>
    <dgm:cxn modelId="{1ECE7880-80D7-4F5B-AE11-FB9043A12C66}" type="presParOf" srcId="{4D506F87-6CB7-49ED-A79D-BAED85D63D91}" destId="{3E06A8A4-3536-4900-889B-7769D1B4FB49}" srcOrd="0" destOrd="0" presId="urn:microsoft.com/office/officeart/2005/8/layout/hList1"/>
    <dgm:cxn modelId="{9C3A1D3D-FF23-42D8-B29D-94CC67D30B96}" type="presParOf" srcId="{4D506F87-6CB7-49ED-A79D-BAED85D63D91}" destId="{BD995F4C-69E1-4DD7-ABDD-7EFEBB1B7012}" srcOrd="1" destOrd="0" presId="urn:microsoft.com/office/officeart/2005/8/layout/hList1"/>
    <dgm:cxn modelId="{F9E26204-90B5-47EA-BA2C-C82F72256AAE}" type="presParOf" srcId="{37ED27EC-40B8-45AF-874C-505C9D2BA390}" destId="{FF6600ED-0C84-4935-A48D-504254599326}" srcOrd="3" destOrd="0" presId="urn:microsoft.com/office/officeart/2005/8/layout/hList1"/>
    <dgm:cxn modelId="{830696DB-744C-4974-9B80-0C349765B387}" type="presParOf" srcId="{37ED27EC-40B8-45AF-874C-505C9D2BA390}" destId="{156D5130-5315-45A3-83D4-C3E9093D18CF}" srcOrd="4" destOrd="0" presId="urn:microsoft.com/office/officeart/2005/8/layout/hList1"/>
    <dgm:cxn modelId="{210C39E3-0A43-4C74-B490-40D675178022}" type="presParOf" srcId="{156D5130-5315-45A3-83D4-C3E9093D18CF}" destId="{560F9B86-62CE-41B7-92A8-FFE0558B0660}" srcOrd="0" destOrd="0" presId="urn:microsoft.com/office/officeart/2005/8/layout/hList1"/>
    <dgm:cxn modelId="{8E73928F-91D0-4F88-8D09-EC3155989726}" type="presParOf" srcId="{156D5130-5315-45A3-83D4-C3E9093D18CF}" destId="{B508408A-4243-4498-AF10-37BB474A10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EDF01-C28D-46A6-A5F2-5D0DEB4113B7}">
      <dsp:nvSpPr>
        <dsp:cNvPr id="0" name=""/>
        <dsp:cNvSpPr/>
      </dsp:nvSpPr>
      <dsp:spPr>
        <a:xfrm>
          <a:off x="2551" y="196343"/>
          <a:ext cx="2487994" cy="47719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Registered Charity</a:t>
          </a:r>
        </a:p>
      </dsp:txBody>
      <dsp:txXfrm>
        <a:off x="2551" y="196343"/>
        <a:ext cx="2487994" cy="477199"/>
      </dsp:txXfrm>
    </dsp:sp>
    <dsp:sp modelId="{977E35E0-1403-4462-B311-81739BBC5ED9}">
      <dsp:nvSpPr>
        <dsp:cNvPr id="0" name=""/>
        <dsp:cNvSpPr/>
      </dsp:nvSpPr>
      <dsp:spPr>
        <a:xfrm>
          <a:off x="2551" y="673542"/>
          <a:ext cx="2487994" cy="33818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US" sz="1400" kern="1200" dirty="0"/>
            <a:t>Can take various legal forms, such as a charitable trust, unincorporated association, or charitable company</a:t>
          </a:r>
          <a:endParaRPr lang="en-GB" sz="1400" kern="1200" dirty="0"/>
        </a:p>
        <a:p>
          <a:pPr marL="114300" lvl="1" indent="-114300" algn="l" defTabSz="622300">
            <a:lnSpc>
              <a:spcPct val="90000"/>
            </a:lnSpc>
            <a:spcBef>
              <a:spcPct val="0"/>
            </a:spcBef>
            <a:spcAft>
              <a:spcPct val="15000"/>
            </a:spcAft>
            <a:buNone/>
          </a:pPr>
          <a:endParaRPr lang="en-US" sz="1400" kern="1200" dirty="0"/>
        </a:p>
        <a:p>
          <a:pPr marL="114300" lvl="1" indent="-114300" algn="l" defTabSz="622300">
            <a:lnSpc>
              <a:spcPct val="90000"/>
            </a:lnSpc>
            <a:spcBef>
              <a:spcPct val="0"/>
            </a:spcBef>
            <a:spcAft>
              <a:spcPct val="15000"/>
            </a:spcAft>
            <a:buNone/>
          </a:pPr>
          <a:r>
            <a:rPr lang="en-US" sz="1400" kern="1200" dirty="0"/>
            <a:t>If structured as a charitable company, it must register with both the </a:t>
          </a:r>
          <a:r>
            <a:rPr lang="en-US" sz="1400" b="1" kern="1200" dirty="0"/>
            <a:t>Charity Commission</a:t>
          </a:r>
          <a:r>
            <a:rPr lang="en-US" sz="1400" kern="1200" dirty="0"/>
            <a:t> and </a:t>
          </a:r>
          <a:r>
            <a:rPr lang="en-US" sz="1400" b="1" kern="1200" dirty="0"/>
            <a:t>Companies House</a:t>
          </a:r>
          <a:r>
            <a:rPr lang="en-US" sz="1400" kern="1200" dirty="0"/>
            <a:t>.</a:t>
          </a:r>
        </a:p>
        <a:p>
          <a:pPr marL="114300" lvl="1" indent="-114300" algn="l" defTabSz="622300">
            <a:lnSpc>
              <a:spcPct val="90000"/>
            </a:lnSpc>
            <a:spcBef>
              <a:spcPct val="0"/>
            </a:spcBef>
            <a:spcAft>
              <a:spcPct val="15000"/>
            </a:spcAft>
            <a:buNone/>
          </a:pPr>
          <a:endParaRPr lang="en-US" sz="1400" kern="1200" dirty="0"/>
        </a:p>
        <a:p>
          <a:pPr marL="114300" lvl="1" indent="-114300" algn="l" defTabSz="622300">
            <a:lnSpc>
              <a:spcPct val="90000"/>
            </a:lnSpc>
            <a:spcBef>
              <a:spcPct val="0"/>
            </a:spcBef>
            <a:spcAft>
              <a:spcPct val="15000"/>
            </a:spcAft>
            <a:buNone/>
          </a:pPr>
          <a:r>
            <a:rPr lang="en-US" sz="1400" kern="1200" dirty="0"/>
            <a:t>Trustees may have </a:t>
          </a:r>
          <a:r>
            <a:rPr lang="en-US" sz="1400" b="1" kern="1200" dirty="0"/>
            <a:t>personal liability</a:t>
          </a:r>
          <a:r>
            <a:rPr lang="en-US" sz="1400" kern="1200" dirty="0"/>
            <a:t> unless the charity is incorporated.</a:t>
          </a:r>
        </a:p>
        <a:p>
          <a:pPr marL="114300" lvl="1" indent="-114300" algn="l" defTabSz="622300">
            <a:lnSpc>
              <a:spcPct val="90000"/>
            </a:lnSpc>
            <a:spcBef>
              <a:spcPct val="0"/>
            </a:spcBef>
            <a:spcAft>
              <a:spcPct val="15000"/>
            </a:spcAft>
            <a:buNone/>
          </a:pPr>
          <a:endParaRPr lang="en-US" sz="1400" kern="1200" dirty="0"/>
        </a:p>
        <a:p>
          <a:pPr marL="114300" lvl="1" indent="-114300" algn="l" defTabSz="622300">
            <a:lnSpc>
              <a:spcPct val="90000"/>
            </a:lnSpc>
            <a:spcBef>
              <a:spcPct val="0"/>
            </a:spcBef>
            <a:spcAft>
              <a:spcPct val="15000"/>
            </a:spcAft>
            <a:buNone/>
          </a:pPr>
          <a:r>
            <a:rPr lang="en-US" sz="1400" kern="1200" dirty="0"/>
            <a:t>More administrative requirements, especially for charitable companies.</a:t>
          </a:r>
        </a:p>
      </dsp:txBody>
      <dsp:txXfrm>
        <a:off x="2551" y="673542"/>
        <a:ext cx="2487994" cy="3381840"/>
      </dsp:txXfrm>
    </dsp:sp>
    <dsp:sp modelId="{3E06A8A4-3536-4900-889B-7769D1B4FB49}">
      <dsp:nvSpPr>
        <dsp:cNvPr id="0" name=""/>
        <dsp:cNvSpPr/>
      </dsp:nvSpPr>
      <dsp:spPr>
        <a:xfrm>
          <a:off x="2838865" y="196343"/>
          <a:ext cx="2487994" cy="47719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Charitable Incorporated Organisation (CIO)</a:t>
          </a:r>
          <a:endParaRPr lang="en-US" sz="1400" kern="1200" dirty="0"/>
        </a:p>
      </dsp:txBody>
      <dsp:txXfrm>
        <a:off x="2838865" y="196343"/>
        <a:ext cx="2487994" cy="477199"/>
      </dsp:txXfrm>
    </dsp:sp>
    <dsp:sp modelId="{BD995F4C-69E1-4DD7-ABDD-7EFEBB1B7012}">
      <dsp:nvSpPr>
        <dsp:cNvPr id="0" name=""/>
        <dsp:cNvSpPr/>
      </dsp:nvSpPr>
      <dsp:spPr>
        <a:xfrm>
          <a:off x="2838865" y="673542"/>
          <a:ext cx="2487994" cy="33818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US" sz="1400" kern="1200" dirty="0"/>
            <a:t>A specific legal structure designed for charities, registered only with the </a:t>
          </a:r>
          <a:r>
            <a:rPr lang="en-US" sz="1400" b="1" kern="1200" dirty="0"/>
            <a:t>Charity Commission</a:t>
          </a:r>
          <a:r>
            <a:rPr lang="en-US" sz="1400" kern="1200" dirty="0"/>
            <a:t>.</a:t>
          </a:r>
          <a:endParaRPr lang="en-GB" sz="1400" kern="1200" dirty="0"/>
        </a:p>
        <a:p>
          <a:pPr marL="114300" lvl="1" indent="-114300" algn="l" defTabSz="622300">
            <a:lnSpc>
              <a:spcPct val="90000"/>
            </a:lnSpc>
            <a:spcBef>
              <a:spcPct val="0"/>
            </a:spcBef>
            <a:spcAft>
              <a:spcPct val="15000"/>
            </a:spcAft>
            <a:buNone/>
          </a:pPr>
          <a:endParaRPr lang="en-US" sz="1400" kern="1200" dirty="0"/>
        </a:p>
        <a:p>
          <a:pPr marL="114300" lvl="1" indent="-114300" algn="l" defTabSz="622300">
            <a:lnSpc>
              <a:spcPct val="90000"/>
            </a:lnSpc>
            <a:spcBef>
              <a:spcPct val="0"/>
            </a:spcBef>
            <a:spcAft>
              <a:spcPct val="15000"/>
            </a:spcAft>
            <a:buNone/>
          </a:pPr>
          <a:r>
            <a:rPr lang="en-US" sz="1400" kern="1200" dirty="0"/>
            <a:t>Has </a:t>
          </a:r>
          <a:r>
            <a:rPr lang="en-US" sz="1400" b="1" kern="1200" dirty="0"/>
            <a:t>limited liability</a:t>
          </a:r>
          <a:r>
            <a:rPr lang="en-US" sz="1400" kern="1200" dirty="0"/>
            <a:t> for trustees, meaning they are not personally responsible for debts.</a:t>
          </a:r>
        </a:p>
        <a:p>
          <a:pPr marL="114300" lvl="1" indent="-114300" algn="l" defTabSz="622300">
            <a:lnSpc>
              <a:spcPct val="90000"/>
            </a:lnSpc>
            <a:spcBef>
              <a:spcPct val="0"/>
            </a:spcBef>
            <a:spcAft>
              <a:spcPct val="15000"/>
            </a:spcAft>
            <a:buNone/>
          </a:pPr>
          <a:endParaRPr lang="en-US" sz="1400" kern="1200" dirty="0"/>
        </a:p>
        <a:p>
          <a:pPr marL="114300" lvl="1" indent="-114300" algn="l" defTabSz="622300">
            <a:lnSpc>
              <a:spcPct val="90000"/>
            </a:lnSpc>
            <a:spcBef>
              <a:spcPct val="0"/>
            </a:spcBef>
            <a:spcAft>
              <a:spcPct val="15000"/>
            </a:spcAft>
            <a:buNone/>
          </a:pPr>
          <a:r>
            <a:rPr lang="en-US" sz="1400" kern="1200" dirty="0"/>
            <a:t>Less administrative burden compared to a charitable company.</a:t>
          </a:r>
        </a:p>
        <a:p>
          <a:pPr marL="114300" lvl="1" indent="-114300" algn="l" defTabSz="622300">
            <a:lnSpc>
              <a:spcPct val="90000"/>
            </a:lnSpc>
            <a:spcBef>
              <a:spcPct val="0"/>
            </a:spcBef>
            <a:spcAft>
              <a:spcPct val="15000"/>
            </a:spcAft>
            <a:buNone/>
          </a:pPr>
          <a:endParaRPr lang="en-US" sz="1400" kern="1200" dirty="0"/>
        </a:p>
        <a:p>
          <a:pPr marL="114300" lvl="1" indent="-114300" algn="l" defTabSz="622300">
            <a:lnSpc>
              <a:spcPct val="90000"/>
            </a:lnSpc>
            <a:spcBef>
              <a:spcPct val="0"/>
            </a:spcBef>
            <a:spcAft>
              <a:spcPct val="15000"/>
            </a:spcAft>
            <a:buNone/>
          </a:pPr>
          <a:r>
            <a:rPr lang="en-US" sz="1400" kern="1200" dirty="0"/>
            <a:t>Can enter contracts and own property in its own name.</a:t>
          </a:r>
        </a:p>
      </dsp:txBody>
      <dsp:txXfrm>
        <a:off x="2838865" y="673542"/>
        <a:ext cx="2487994" cy="3381840"/>
      </dsp:txXfrm>
    </dsp:sp>
    <dsp:sp modelId="{560F9B86-62CE-41B7-92A8-FFE0558B0660}">
      <dsp:nvSpPr>
        <dsp:cNvPr id="0" name=""/>
        <dsp:cNvSpPr/>
      </dsp:nvSpPr>
      <dsp:spPr>
        <a:xfrm>
          <a:off x="5675179" y="196343"/>
          <a:ext cx="2487994" cy="47719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Community Amateur Sports Club (CASC)</a:t>
          </a:r>
        </a:p>
      </dsp:txBody>
      <dsp:txXfrm>
        <a:off x="5675179" y="196343"/>
        <a:ext cx="2487994" cy="477199"/>
      </dsp:txXfrm>
    </dsp:sp>
    <dsp:sp modelId="{B508408A-4243-4498-AF10-37BB474A10C2}">
      <dsp:nvSpPr>
        <dsp:cNvPr id="0" name=""/>
        <dsp:cNvSpPr/>
      </dsp:nvSpPr>
      <dsp:spPr>
        <a:xfrm>
          <a:off x="5677731" y="680272"/>
          <a:ext cx="2487994" cy="33818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GB" sz="1400" kern="1200" dirty="0"/>
            <a:t>Is a UK Based Sports Club that meets certain criteria laid down in 2002</a:t>
          </a:r>
        </a:p>
        <a:p>
          <a:pPr marL="114300" lvl="1" indent="-114300" algn="l" defTabSz="622300">
            <a:lnSpc>
              <a:spcPct val="90000"/>
            </a:lnSpc>
            <a:spcBef>
              <a:spcPct val="0"/>
            </a:spcBef>
            <a:spcAft>
              <a:spcPct val="15000"/>
            </a:spcAft>
            <a:buNone/>
          </a:pPr>
          <a:endParaRPr lang="en-GB" sz="1400" kern="1200" dirty="0"/>
        </a:p>
        <a:p>
          <a:pPr marL="114300" lvl="1" indent="-114300" algn="l" defTabSz="622300">
            <a:lnSpc>
              <a:spcPct val="90000"/>
            </a:lnSpc>
            <a:spcBef>
              <a:spcPct val="0"/>
            </a:spcBef>
            <a:spcAft>
              <a:spcPct val="15000"/>
            </a:spcAft>
            <a:buNone/>
          </a:pPr>
          <a:r>
            <a:rPr lang="en-GB" sz="1400" kern="1200" dirty="0"/>
            <a:t>Single registration with HMRC</a:t>
          </a:r>
        </a:p>
        <a:p>
          <a:pPr marL="114300" lvl="1" indent="-114300" algn="l" defTabSz="622300">
            <a:lnSpc>
              <a:spcPct val="90000"/>
            </a:lnSpc>
            <a:spcBef>
              <a:spcPct val="0"/>
            </a:spcBef>
            <a:spcAft>
              <a:spcPct val="15000"/>
            </a:spcAft>
            <a:buNone/>
          </a:pPr>
          <a:endParaRPr lang="en-GB" sz="1400" kern="1200" dirty="0"/>
        </a:p>
        <a:p>
          <a:pPr marL="114300" lvl="1" indent="-114300" algn="l" defTabSz="622300">
            <a:lnSpc>
              <a:spcPct val="90000"/>
            </a:lnSpc>
            <a:spcBef>
              <a:spcPct val="0"/>
            </a:spcBef>
            <a:spcAft>
              <a:spcPct val="15000"/>
            </a:spcAft>
            <a:buNone/>
          </a:pPr>
          <a:r>
            <a:rPr lang="en-GB" sz="1400" kern="1200" dirty="0"/>
            <a:t>It offers similar </a:t>
          </a:r>
          <a:r>
            <a:rPr lang="en-GB" sz="1400" b="1" kern="1200" dirty="0"/>
            <a:t>Tax Benefits </a:t>
          </a:r>
          <a:r>
            <a:rPr lang="en-GB" sz="1400" kern="1200" dirty="0"/>
            <a:t>to the Registered Charity Model</a:t>
          </a:r>
        </a:p>
        <a:p>
          <a:pPr marL="114300" lvl="1" indent="-114300" algn="l" defTabSz="622300">
            <a:lnSpc>
              <a:spcPct val="90000"/>
            </a:lnSpc>
            <a:spcBef>
              <a:spcPct val="0"/>
            </a:spcBef>
            <a:spcAft>
              <a:spcPct val="15000"/>
            </a:spcAft>
            <a:buNone/>
          </a:pPr>
          <a:endParaRPr lang="en-GB" sz="1400" kern="1200" dirty="0"/>
        </a:p>
        <a:p>
          <a:pPr marL="114300" lvl="1" indent="-114300" algn="l" defTabSz="622300">
            <a:lnSpc>
              <a:spcPct val="90000"/>
            </a:lnSpc>
            <a:spcBef>
              <a:spcPct val="0"/>
            </a:spcBef>
            <a:spcAft>
              <a:spcPct val="15000"/>
            </a:spcAft>
            <a:buNone/>
          </a:pPr>
          <a:r>
            <a:rPr lang="en-GB" sz="1400" kern="1200" dirty="0"/>
            <a:t>Registration is described as simple</a:t>
          </a:r>
        </a:p>
        <a:p>
          <a:pPr marL="114300" lvl="1" indent="-114300" algn="l" defTabSz="622300">
            <a:lnSpc>
              <a:spcPct val="90000"/>
            </a:lnSpc>
            <a:spcBef>
              <a:spcPct val="0"/>
            </a:spcBef>
            <a:spcAft>
              <a:spcPct val="15000"/>
            </a:spcAft>
            <a:buNone/>
          </a:pPr>
          <a:endParaRPr lang="en-GB" sz="1400" kern="1200" dirty="0"/>
        </a:p>
        <a:p>
          <a:pPr marL="114300" lvl="1" indent="-114300" algn="l" defTabSz="622300">
            <a:lnSpc>
              <a:spcPct val="90000"/>
            </a:lnSpc>
            <a:spcBef>
              <a:spcPct val="0"/>
            </a:spcBef>
            <a:spcAft>
              <a:spcPct val="15000"/>
            </a:spcAft>
            <a:buNone/>
          </a:pPr>
          <a:r>
            <a:rPr lang="en-GB" sz="1400" kern="1200" dirty="0"/>
            <a:t>You cannot be both a CASC and a Charity*</a:t>
          </a:r>
        </a:p>
        <a:p>
          <a:pPr marL="114300" lvl="1" indent="-114300" algn="l" defTabSz="622300">
            <a:lnSpc>
              <a:spcPct val="90000"/>
            </a:lnSpc>
            <a:spcBef>
              <a:spcPct val="0"/>
            </a:spcBef>
            <a:spcAft>
              <a:spcPct val="15000"/>
            </a:spcAft>
            <a:buNone/>
          </a:pPr>
          <a:endParaRPr lang="en-GB" sz="1400" kern="1200" dirty="0"/>
        </a:p>
        <a:p>
          <a:pPr marL="114300" lvl="1" indent="-114300" algn="l" defTabSz="622300">
            <a:lnSpc>
              <a:spcPct val="90000"/>
            </a:lnSpc>
            <a:spcBef>
              <a:spcPct val="0"/>
            </a:spcBef>
            <a:spcAft>
              <a:spcPct val="15000"/>
            </a:spcAft>
            <a:buNone/>
          </a:pPr>
          <a:endParaRPr lang="en-GB" sz="1400" kern="1200" dirty="0"/>
        </a:p>
      </dsp:txBody>
      <dsp:txXfrm>
        <a:off x="5677731" y="680272"/>
        <a:ext cx="2487994" cy="33818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40D73DEE-81DE-4D2C-9CF1-9E04E30136E2}" type="datetimeFigureOut">
              <a:rPr lang="en-GB" smtClean="0"/>
              <a:t>13/10/2025</a:t>
            </a:fld>
            <a:endParaRPr lang="en-GB"/>
          </a:p>
        </p:txBody>
      </p:sp>
      <p:sp>
        <p:nvSpPr>
          <p:cNvPr id="4" name="Slide Image Placeholder 3"/>
          <p:cNvSpPr>
            <a:spLocks noGrp="1" noRot="1" noChangeAspect="1"/>
          </p:cNvSpPr>
          <p:nvPr>
            <p:ph type="sldImg" idx="2"/>
          </p:nvPr>
        </p:nvSpPr>
        <p:spPr>
          <a:xfrm>
            <a:off x="1190625" y="1252538"/>
            <a:ext cx="4508500"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20FEB154-ECE4-45DE-8422-8DECA51DFC4D}" type="slidenum">
              <a:rPr lang="en-GB" smtClean="0"/>
              <a:t>‹#›</a:t>
            </a:fld>
            <a:endParaRPr lang="en-GB"/>
          </a:p>
        </p:txBody>
      </p:sp>
    </p:spTree>
    <p:extLst>
      <p:ext uri="{BB962C8B-B14F-4D97-AF65-F5344CB8AC3E}">
        <p14:creationId xmlns:p14="http://schemas.microsoft.com/office/powerpoint/2010/main" val="200496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FEB154-ECE4-45DE-8422-8DECA51DFC4D}" type="slidenum">
              <a:rPr lang="en-GB" smtClean="0"/>
              <a:t>1</a:t>
            </a:fld>
            <a:endParaRPr lang="en-GB"/>
          </a:p>
        </p:txBody>
      </p:sp>
    </p:spTree>
    <p:extLst>
      <p:ext uri="{BB962C8B-B14F-4D97-AF65-F5344CB8AC3E}">
        <p14:creationId xmlns:p14="http://schemas.microsoft.com/office/powerpoint/2010/main" val="354532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4349C5-CD54-47CF-BB40-2D555D692731}"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My name is Jon Bell and I was co-opted to the vacant role of Chair of the club when my predecessor stepped down.  I have been a member of the club on and off since 1987 and have seen a lot of things change.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My first act as Chairman at my first AGM is to make a vote of thanks to the army of volunteers and professional staff who keep the club on its feet.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It’s a terrible cliché, but I won’t even try to name all the individuals however you are all appreciated, particularly the Computer Team, the Meets and Gala Entry team, our great </a:t>
            </a:r>
            <a:r>
              <a:rPr lang="en-US" altLang="en-US" dirty="0" err="1">
                <a:latin typeface="Arial" panose="020B0604020202020204" pitchFamily="34" charset="0"/>
              </a:rPr>
              <a:t>coahes</a:t>
            </a:r>
            <a:r>
              <a:rPr lang="en-US" altLang="en-US" dirty="0">
                <a:latin typeface="Arial" panose="020B0604020202020204" pitchFamily="34" charset="0"/>
              </a:rPr>
              <a:t> and of course Anne, our admin officer.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Like most clubs we rely on volunteers for many of the activities, including competitions and general running of the club.  Whilst we are often referred to as ‘The Board’ or ‘The Executive Committee’ we are in fact a small group of individuals, each with responsibilities outside of the club and who do our best to ensure that things run smoothly.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are always looking to expand our talent so please let us know if you’d like to volunteer in any capacity, either as a one off or on a regular basis.  It’s incredibly rewarding.</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3289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4349C5-CD54-47CF-BB40-2D555D692731}"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I’ll conclude with the Targets for the Next twelve months:</a:t>
            </a:r>
          </a:p>
          <a:p>
            <a:pPr eaLnBrk="1" hangingPunct="1"/>
            <a:endParaRPr lang="en-US" altLang="en-US" dirty="0">
              <a:latin typeface="Arial" panose="020B0604020202020204" pitchFamily="34" charset="0"/>
            </a:endParaRPr>
          </a:p>
          <a:p>
            <a:pPr marL="171450" indent="-171450" eaLnBrk="1" hangingPunct="1">
              <a:buFont typeface="Arial" panose="020B0604020202020204" pitchFamily="34" charset="0"/>
              <a:buChar char="•"/>
            </a:pPr>
            <a:r>
              <a:rPr lang="en-US" altLang="en-US" dirty="0">
                <a:latin typeface="Arial" panose="020B0604020202020204" pitchFamily="34" charset="0"/>
              </a:rPr>
              <a:t>We will build on the governance and running of the club</a:t>
            </a:r>
          </a:p>
          <a:p>
            <a:pPr marL="171450" indent="-171450" eaLnBrk="1" hangingPunct="1">
              <a:buFont typeface="Arial" panose="020B0604020202020204" pitchFamily="34" charset="0"/>
              <a:buChar char="•"/>
            </a:pPr>
            <a:r>
              <a:rPr lang="en-US" altLang="en-US" dirty="0">
                <a:latin typeface="Arial" panose="020B0604020202020204" pitchFamily="34" charset="0"/>
              </a:rPr>
              <a:t>Work hard to secure and train more volunteers to lighten the workload on the existing team</a:t>
            </a:r>
          </a:p>
          <a:p>
            <a:pPr marL="171450" indent="-171450" eaLnBrk="1" hangingPunct="1">
              <a:buFont typeface="Arial" panose="020B0604020202020204" pitchFamily="34" charset="0"/>
              <a:buChar char="•"/>
            </a:pPr>
            <a:r>
              <a:rPr lang="en-US" altLang="en-US" dirty="0">
                <a:latin typeface="Arial" panose="020B0604020202020204" pitchFamily="34" charset="0"/>
              </a:rPr>
              <a:t>Transition to the Perse Pool </a:t>
            </a:r>
          </a:p>
          <a:p>
            <a:pPr marL="171450" indent="-171450" eaLnBrk="1" hangingPunct="1">
              <a:buFont typeface="Arial" panose="020B0604020202020204" pitchFamily="34" charset="0"/>
              <a:buChar char="•"/>
            </a:pPr>
            <a:r>
              <a:rPr lang="en-US" altLang="en-US" dirty="0">
                <a:latin typeface="Arial" panose="020B0604020202020204" pitchFamily="34" charset="0"/>
              </a:rPr>
              <a:t>Implement the Go-Cardless payment system and integrate it into our accounts software – which apparently isn’t as easy as it sounds.</a:t>
            </a:r>
          </a:p>
          <a:p>
            <a:pPr marL="171450" indent="-171450" eaLnBrk="1" hangingPunct="1">
              <a:buFont typeface="Arial" panose="020B0604020202020204" pitchFamily="34" charset="0"/>
              <a:buChar char="•"/>
            </a:pPr>
            <a:endParaRPr lang="en-US" altLang="en-US" dirty="0">
              <a:latin typeface="Arial" panose="020B0604020202020204" pitchFamily="34" charset="0"/>
            </a:endParaRPr>
          </a:p>
          <a:p>
            <a:pPr marL="0" indent="0" eaLnBrk="1" hangingPunct="1">
              <a:buFont typeface="Arial" panose="020B0604020202020204" pitchFamily="34" charset="0"/>
              <a:buNone/>
            </a:pPr>
            <a:r>
              <a:rPr lang="en-US" altLang="en-US" dirty="0">
                <a:latin typeface="Arial" panose="020B0604020202020204" pitchFamily="34" charset="0"/>
              </a:rPr>
              <a:t>I’ll stop here because I understand that there’s an important football game later </a:t>
            </a:r>
            <a:r>
              <a:rPr lang="en-US" altLang="en-US">
                <a:latin typeface="Arial" panose="020B0604020202020204" pitchFamily="34" charset="0"/>
              </a:rPr>
              <a:t>this evening.</a:t>
            </a:r>
            <a:endParaRPr lang="en-US" altLang="en-US" dirty="0">
              <a:latin typeface="Arial" panose="020B0604020202020204" pitchFamily="34" charset="0"/>
            </a:endParaRPr>
          </a:p>
        </p:txBody>
      </p:sp>
    </p:spTree>
    <p:extLst>
      <p:ext uri="{BB962C8B-B14F-4D97-AF65-F5344CB8AC3E}">
        <p14:creationId xmlns:p14="http://schemas.microsoft.com/office/powerpoint/2010/main" val="132210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4349C5-CD54-47CF-BB40-2D555D692731}"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I’ll conclude with the Targets for the Next twelve months:</a:t>
            </a:r>
          </a:p>
          <a:p>
            <a:pPr eaLnBrk="1" hangingPunct="1"/>
            <a:endParaRPr lang="en-US" altLang="en-US" dirty="0">
              <a:latin typeface="Arial" panose="020B0604020202020204" pitchFamily="34" charset="0"/>
            </a:endParaRPr>
          </a:p>
          <a:p>
            <a:pPr marL="171450" indent="-171450" eaLnBrk="1" hangingPunct="1">
              <a:buFont typeface="Arial" panose="020B0604020202020204" pitchFamily="34" charset="0"/>
              <a:buChar char="•"/>
            </a:pPr>
            <a:r>
              <a:rPr lang="en-US" altLang="en-US" dirty="0">
                <a:latin typeface="Arial" panose="020B0604020202020204" pitchFamily="34" charset="0"/>
              </a:rPr>
              <a:t>We will build on the governance and running of the club</a:t>
            </a:r>
          </a:p>
          <a:p>
            <a:pPr marL="171450" indent="-171450" eaLnBrk="1" hangingPunct="1">
              <a:buFont typeface="Arial" panose="020B0604020202020204" pitchFamily="34" charset="0"/>
              <a:buChar char="•"/>
            </a:pPr>
            <a:r>
              <a:rPr lang="en-US" altLang="en-US" dirty="0">
                <a:latin typeface="Arial" panose="020B0604020202020204" pitchFamily="34" charset="0"/>
              </a:rPr>
              <a:t>Work hard to secure and train more volunteers to lighten the workload on the existing team</a:t>
            </a:r>
          </a:p>
          <a:p>
            <a:pPr marL="171450" indent="-171450" eaLnBrk="1" hangingPunct="1">
              <a:buFont typeface="Arial" panose="020B0604020202020204" pitchFamily="34" charset="0"/>
              <a:buChar char="•"/>
            </a:pPr>
            <a:r>
              <a:rPr lang="en-US" altLang="en-US" dirty="0">
                <a:latin typeface="Arial" panose="020B0604020202020204" pitchFamily="34" charset="0"/>
              </a:rPr>
              <a:t>Transition to the Perse Pool </a:t>
            </a:r>
          </a:p>
          <a:p>
            <a:pPr marL="171450" indent="-171450" eaLnBrk="1" hangingPunct="1">
              <a:buFont typeface="Arial" panose="020B0604020202020204" pitchFamily="34" charset="0"/>
              <a:buChar char="•"/>
            </a:pPr>
            <a:r>
              <a:rPr lang="en-US" altLang="en-US" dirty="0">
                <a:latin typeface="Arial" panose="020B0604020202020204" pitchFamily="34" charset="0"/>
              </a:rPr>
              <a:t>Implement the Go-Cardless payment system and integrate it into our accounts software – which apparently isn’t as easy as it sounds.</a:t>
            </a:r>
          </a:p>
          <a:p>
            <a:pPr marL="171450" indent="-171450" eaLnBrk="1" hangingPunct="1">
              <a:buFont typeface="Arial" panose="020B0604020202020204" pitchFamily="34" charset="0"/>
              <a:buChar char="•"/>
            </a:pPr>
            <a:endParaRPr lang="en-US" altLang="en-US" dirty="0">
              <a:latin typeface="Arial" panose="020B0604020202020204" pitchFamily="34" charset="0"/>
            </a:endParaRPr>
          </a:p>
          <a:p>
            <a:pPr marL="0" indent="0" eaLnBrk="1" hangingPunct="1">
              <a:buFont typeface="Arial" panose="020B0604020202020204" pitchFamily="34" charset="0"/>
              <a:buNone/>
            </a:pPr>
            <a:r>
              <a:rPr lang="en-US" altLang="en-US" dirty="0">
                <a:latin typeface="Arial" panose="020B0604020202020204" pitchFamily="34" charset="0"/>
              </a:rPr>
              <a:t>I’ll stop here because I understand that there’s an important football game later </a:t>
            </a:r>
            <a:r>
              <a:rPr lang="en-US" altLang="en-US">
                <a:latin typeface="Arial" panose="020B0604020202020204" pitchFamily="34" charset="0"/>
              </a:rPr>
              <a:t>this evening.</a:t>
            </a:r>
            <a:endParaRPr lang="en-US" altLang="en-US" dirty="0">
              <a:latin typeface="Arial" panose="020B0604020202020204" pitchFamily="34" charset="0"/>
            </a:endParaRPr>
          </a:p>
        </p:txBody>
      </p:sp>
    </p:spTree>
    <p:extLst>
      <p:ext uri="{BB962C8B-B14F-4D97-AF65-F5344CB8AC3E}">
        <p14:creationId xmlns:p14="http://schemas.microsoft.com/office/powerpoint/2010/main" val="19057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4349C5-CD54-47CF-BB40-2D555D692731}"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3289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62EA91-28CD-4F06-AAC3-B0630E75F49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63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FEB154-ECE4-45DE-8422-8DECA51DFC4D}" type="slidenum">
              <a:rPr lang="en-GB" smtClean="0"/>
              <a:t>35</a:t>
            </a:fld>
            <a:endParaRPr lang="en-GB"/>
          </a:p>
        </p:txBody>
      </p:sp>
    </p:spTree>
    <p:extLst>
      <p:ext uri="{BB962C8B-B14F-4D97-AF65-F5344CB8AC3E}">
        <p14:creationId xmlns:p14="http://schemas.microsoft.com/office/powerpoint/2010/main" val="141013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Description: header.jpg"/>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502882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1331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3435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56970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38221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6664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14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5970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4661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B5BF-09D2-B3C6-4A46-FE971BA1D7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E76331-540E-B8FF-05AE-7681764B42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C5F59-9600-74B9-AC5C-6075A0C4E4E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62BEE-A554-4AA8-9D95-7D94B4441671}" type="datetimeFigureOut">
              <a:rPr kumimoji="0" lang="en-GB"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13/10/2025</a:t>
            </a:fld>
            <a:endParaRPr kumimoji="0" lang="en-GB"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a:extLst>
              <a:ext uri="{FF2B5EF4-FFF2-40B4-BE49-F238E27FC236}">
                <a16:creationId xmlns:a16="http://schemas.microsoft.com/office/drawing/2014/main" id="{7B84E9FC-7E68-949D-E556-BA8C37215AC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a:extLst>
              <a:ext uri="{FF2B5EF4-FFF2-40B4-BE49-F238E27FC236}">
                <a16:creationId xmlns:a16="http://schemas.microsoft.com/office/drawing/2014/main" id="{F64E240C-B4F6-3ED2-E00C-AE5AD00643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4EEBA-E2CA-49CE-B1ED-C90D2D877981}" type="slidenum">
              <a:rPr kumimoji="0" lang="en-GB"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28146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6474-50D9-4F93-368F-AB734C1AB5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5F7832-3EDE-8289-D2CF-7C8569568BC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2EEB01-9654-93C9-0DCA-906EACFA608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1C0F8A-49C7-36FB-7A36-5591085033E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62BEE-A554-4AA8-9D95-7D94B4441671}" type="datetimeFigureOut">
              <a:rPr kumimoji="0" lang="en-GB"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13/10/2025</a:t>
            </a:fld>
            <a:endParaRPr kumimoji="0" lang="en-GB"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a:extLst>
              <a:ext uri="{FF2B5EF4-FFF2-40B4-BE49-F238E27FC236}">
                <a16:creationId xmlns:a16="http://schemas.microsoft.com/office/drawing/2014/main" id="{67728F14-EA07-335B-7461-5AEC08E8625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a:extLst>
              <a:ext uri="{FF2B5EF4-FFF2-40B4-BE49-F238E27FC236}">
                <a16:creationId xmlns:a16="http://schemas.microsoft.com/office/drawing/2014/main" id="{57DFE17C-34AB-19CC-A323-F3CCB2B4B4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4EEBA-E2CA-49CE-B1ED-C90D2D877981}" type="slidenum">
              <a:rPr kumimoji="0" lang="en-GB"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0756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Description: header.jpg"/>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1607525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Description: header.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015898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Description: header.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867833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Description: header.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62346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0" name="Picture 9" descr="Description: header.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1926916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65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6355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5385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6321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4675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324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Description: header.jpg"/>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3365880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3811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06738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7062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669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8095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9116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297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0" name="Picture 9" descr="Description: header.jpg"/>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762260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237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10264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36868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7600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10593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10/13/2025</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6360673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705" r:id="rId18"/>
    <p:sldLayoutId id="2147483706"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10/13/2025</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185063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waterpolo@cocsc.org.uk"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1.xml"/><Relationship Id="rId4" Type="http://schemas.openxmlformats.org/officeDocument/2006/relationships/image" Target="../media/image15.tiff"/></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30" y="1300786"/>
            <a:ext cx="7410091" cy="2509213"/>
          </a:xfrm>
        </p:spPr>
        <p:txBody>
          <a:bodyPr>
            <a:normAutofit/>
          </a:bodyPr>
          <a:lstStyle/>
          <a:p>
            <a:r>
              <a:rPr lang="en-GB" sz="5400" dirty="0">
                <a:solidFill>
                  <a:srgbClr val="0070C0"/>
                </a:solidFill>
              </a:rPr>
              <a:t>City of Cambridge Swimming Club and Water Polo</a:t>
            </a:r>
          </a:p>
        </p:txBody>
      </p:sp>
      <p:sp>
        <p:nvSpPr>
          <p:cNvPr id="3" name="Subtitle 2"/>
          <p:cNvSpPr>
            <a:spLocks noGrp="1"/>
          </p:cNvSpPr>
          <p:nvPr>
            <p:ph type="subTitle" idx="1"/>
          </p:nvPr>
        </p:nvSpPr>
        <p:spPr/>
        <p:txBody>
          <a:bodyPr>
            <a:normAutofit/>
          </a:bodyPr>
          <a:lstStyle/>
          <a:p>
            <a:r>
              <a:rPr lang="en-GB" sz="3200" dirty="0"/>
              <a:t>Annual General Meeting – Wednesday 9</a:t>
            </a:r>
            <a:r>
              <a:rPr lang="en-GB" sz="3200" baseline="30000" dirty="0"/>
              <a:t>th</a:t>
            </a:r>
            <a:r>
              <a:rPr lang="en-GB" sz="3200" dirty="0"/>
              <a:t> </a:t>
            </a:r>
            <a:r>
              <a:rPr lang="en-GB" sz="3200" dirty="0" err="1"/>
              <a:t>JUlY</a:t>
            </a:r>
            <a:r>
              <a:rPr lang="en-GB" sz="3200" dirty="0"/>
              <a:t> 2025</a:t>
            </a:r>
          </a:p>
        </p:txBody>
      </p:sp>
      <p:pic>
        <p:nvPicPr>
          <p:cNvPr id="5" name="Picture 4" descr="Description: header.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2207000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0C1FE-EDC0-BDC5-C068-2EA86B9A25BD}"/>
              </a:ext>
            </a:extLst>
          </p:cNvPr>
          <p:cNvSpPr>
            <a:spLocks noGrp="1"/>
          </p:cNvSpPr>
          <p:nvPr>
            <p:ph type="title"/>
          </p:nvPr>
        </p:nvSpPr>
        <p:spPr/>
        <p:txBody>
          <a:bodyPr/>
          <a:lstStyle/>
          <a:p>
            <a:r>
              <a:rPr lang="en-US" dirty="0">
                <a:solidFill>
                  <a:srgbClr val="0070C0"/>
                </a:solidFill>
              </a:rPr>
              <a:t>Membership Review</a:t>
            </a:r>
          </a:p>
        </p:txBody>
      </p:sp>
      <p:sp>
        <p:nvSpPr>
          <p:cNvPr id="7" name="Content Placeholder 6">
            <a:extLst>
              <a:ext uri="{FF2B5EF4-FFF2-40B4-BE49-F238E27FC236}">
                <a16:creationId xmlns:a16="http://schemas.microsoft.com/office/drawing/2014/main" id="{918C8E88-1B8C-30CF-CFBC-292E62C7E402}"/>
              </a:ext>
            </a:extLst>
          </p:cNvPr>
          <p:cNvSpPr>
            <a:spLocks noGrp="1"/>
          </p:cNvSpPr>
          <p:nvPr>
            <p:ph sz="quarter" idx="13"/>
          </p:nvPr>
        </p:nvSpPr>
        <p:spPr>
          <a:xfrm>
            <a:off x="685330" y="2096159"/>
            <a:ext cx="7772870" cy="3424107"/>
          </a:xfrm>
        </p:spPr>
        <p:txBody>
          <a:bodyPr/>
          <a:lstStyle/>
          <a:p>
            <a:pPr marL="0" indent="0">
              <a:buNone/>
            </a:pPr>
            <a:r>
              <a:rPr lang="en-US" dirty="0">
                <a:solidFill>
                  <a:srgbClr val="0070C0"/>
                </a:solidFill>
              </a:rPr>
              <a:t>As of 7</a:t>
            </a:r>
            <a:r>
              <a:rPr lang="en-US" baseline="30000" dirty="0">
                <a:solidFill>
                  <a:srgbClr val="0070C0"/>
                </a:solidFill>
              </a:rPr>
              <a:t>th</a:t>
            </a:r>
            <a:r>
              <a:rPr lang="en-US" dirty="0">
                <a:solidFill>
                  <a:srgbClr val="0070C0"/>
                </a:solidFill>
              </a:rPr>
              <a:t> July 2025:</a:t>
            </a:r>
          </a:p>
          <a:p>
            <a:pPr marL="0" indent="0">
              <a:buNone/>
            </a:pPr>
            <a:endParaRPr lang="en-US" dirty="0">
              <a:solidFill>
                <a:srgbClr val="0070C0"/>
              </a:solidFill>
            </a:endParaRPr>
          </a:p>
        </p:txBody>
      </p:sp>
      <p:graphicFrame>
        <p:nvGraphicFramePr>
          <p:cNvPr id="8" name="Table 7">
            <a:extLst>
              <a:ext uri="{FF2B5EF4-FFF2-40B4-BE49-F238E27FC236}">
                <a16:creationId xmlns:a16="http://schemas.microsoft.com/office/drawing/2014/main" id="{76244774-AA4A-E3AC-7FCA-C77BDF1F6833}"/>
              </a:ext>
            </a:extLst>
          </p:cNvPr>
          <p:cNvGraphicFramePr>
            <a:graphicFrameLocks noGrp="1"/>
          </p:cNvGraphicFramePr>
          <p:nvPr/>
        </p:nvGraphicFramePr>
        <p:xfrm>
          <a:off x="1309511" y="3066532"/>
          <a:ext cx="6096000" cy="1478280"/>
        </p:xfrm>
        <a:graphic>
          <a:graphicData uri="http://schemas.openxmlformats.org/drawingml/2006/table">
            <a:tbl>
              <a:tblPr firstRow="1" bandRow="1">
                <a:tableStyleId>{5C22544A-7EE6-4342-B048-85BDC9FD1C3A}</a:tableStyleId>
              </a:tblPr>
              <a:tblGrid>
                <a:gridCol w="2833511">
                  <a:extLst>
                    <a:ext uri="{9D8B030D-6E8A-4147-A177-3AD203B41FA5}">
                      <a16:colId xmlns:a16="http://schemas.microsoft.com/office/drawing/2014/main" val="2885218935"/>
                    </a:ext>
                  </a:extLst>
                </a:gridCol>
                <a:gridCol w="1004711">
                  <a:extLst>
                    <a:ext uri="{9D8B030D-6E8A-4147-A177-3AD203B41FA5}">
                      <a16:colId xmlns:a16="http://schemas.microsoft.com/office/drawing/2014/main" val="566129093"/>
                    </a:ext>
                  </a:extLst>
                </a:gridCol>
                <a:gridCol w="1095023">
                  <a:extLst>
                    <a:ext uri="{9D8B030D-6E8A-4147-A177-3AD203B41FA5}">
                      <a16:colId xmlns:a16="http://schemas.microsoft.com/office/drawing/2014/main" val="938252390"/>
                    </a:ext>
                  </a:extLst>
                </a:gridCol>
                <a:gridCol w="1162755">
                  <a:extLst>
                    <a:ext uri="{9D8B030D-6E8A-4147-A177-3AD203B41FA5}">
                      <a16:colId xmlns:a16="http://schemas.microsoft.com/office/drawing/2014/main" val="2736278354"/>
                    </a:ext>
                  </a:extLst>
                </a:gridCol>
              </a:tblGrid>
              <a:tr h="370840">
                <a:tc>
                  <a:txBody>
                    <a:bodyPr/>
                    <a:lstStyle/>
                    <a:p>
                      <a:r>
                        <a:rPr lang="en-US" dirty="0"/>
                        <a:t>Category</a:t>
                      </a:r>
                    </a:p>
                  </a:txBody>
                  <a:tcPr/>
                </a:tc>
                <a:tc>
                  <a:txBody>
                    <a:bodyPr/>
                    <a:lstStyle/>
                    <a:p>
                      <a:r>
                        <a:rPr lang="en-US" dirty="0"/>
                        <a:t>24-25</a:t>
                      </a:r>
                    </a:p>
                  </a:txBody>
                  <a:tcPr/>
                </a:tc>
                <a:tc>
                  <a:txBody>
                    <a:bodyPr/>
                    <a:lstStyle/>
                    <a:p>
                      <a:r>
                        <a:rPr lang="en-US" dirty="0"/>
                        <a:t>23-24</a:t>
                      </a:r>
                    </a:p>
                  </a:txBody>
                  <a:tcPr/>
                </a:tc>
                <a:tc>
                  <a:txBody>
                    <a:bodyPr/>
                    <a:lstStyle/>
                    <a:p>
                      <a:r>
                        <a:rPr lang="en-US" dirty="0"/>
                        <a:t>Difference</a:t>
                      </a:r>
                    </a:p>
                  </a:txBody>
                  <a:tcPr/>
                </a:tc>
                <a:extLst>
                  <a:ext uri="{0D108BD9-81ED-4DB2-BD59-A6C34878D82A}">
                    <a16:rowId xmlns:a16="http://schemas.microsoft.com/office/drawing/2014/main" val="1709826145"/>
                  </a:ext>
                </a:extLst>
              </a:tr>
              <a:tr h="370840">
                <a:tc>
                  <a:txBody>
                    <a:bodyPr/>
                    <a:lstStyle/>
                    <a:p>
                      <a:r>
                        <a:rPr lang="en-US" dirty="0"/>
                        <a:t>Membership</a:t>
                      </a:r>
                    </a:p>
                  </a:txBody>
                  <a:tcPr/>
                </a:tc>
                <a:tc>
                  <a:txBody>
                    <a:bodyPr/>
                    <a:lstStyle/>
                    <a:p>
                      <a:pPr algn="ctr"/>
                      <a:r>
                        <a:rPr lang="en-US" dirty="0"/>
                        <a:t>797</a:t>
                      </a:r>
                    </a:p>
                  </a:txBody>
                  <a:tcPr/>
                </a:tc>
                <a:tc>
                  <a:txBody>
                    <a:bodyPr/>
                    <a:lstStyle/>
                    <a:p>
                      <a:pPr algn="ctr"/>
                      <a:r>
                        <a:rPr lang="en-US" dirty="0"/>
                        <a:t>790</a:t>
                      </a:r>
                    </a:p>
                  </a:txBody>
                  <a:tcPr/>
                </a:tc>
                <a:tc>
                  <a:txBody>
                    <a:bodyPr/>
                    <a:lstStyle/>
                    <a:p>
                      <a:pPr algn="ctr"/>
                      <a:r>
                        <a:rPr lang="en-US" dirty="0">
                          <a:solidFill>
                            <a:srgbClr val="00B050"/>
                          </a:solidFill>
                        </a:rPr>
                        <a:t>7</a:t>
                      </a:r>
                    </a:p>
                  </a:txBody>
                  <a:tcPr/>
                </a:tc>
                <a:extLst>
                  <a:ext uri="{0D108BD9-81ED-4DB2-BD59-A6C34878D82A}">
                    <a16:rowId xmlns:a16="http://schemas.microsoft.com/office/drawing/2014/main" val="3273783231"/>
                  </a:ext>
                </a:extLst>
              </a:tr>
              <a:tr h="221921">
                <a:tc>
                  <a:txBody>
                    <a:bodyPr/>
                    <a:lstStyle/>
                    <a:p>
                      <a:r>
                        <a:rPr lang="en-US" dirty="0"/>
                        <a:t>Swimmers/Players</a:t>
                      </a:r>
                    </a:p>
                  </a:txBody>
                  <a:tcPr/>
                </a:tc>
                <a:tc>
                  <a:txBody>
                    <a:bodyPr/>
                    <a:lstStyle/>
                    <a:p>
                      <a:pPr algn="ctr"/>
                      <a:r>
                        <a:rPr lang="en-US" dirty="0"/>
                        <a:t>573</a:t>
                      </a:r>
                    </a:p>
                  </a:txBody>
                  <a:tcPr/>
                </a:tc>
                <a:tc>
                  <a:txBody>
                    <a:bodyPr/>
                    <a:lstStyle/>
                    <a:p>
                      <a:pPr algn="ctr"/>
                      <a:r>
                        <a:rPr lang="en-US" dirty="0"/>
                        <a:t>564</a:t>
                      </a:r>
                    </a:p>
                  </a:txBody>
                  <a:tcPr/>
                </a:tc>
                <a:tc>
                  <a:txBody>
                    <a:bodyPr/>
                    <a:lstStyle/>
                    <a:p>
                      <a:pPr algn="ctr"/>
                      <a:r>
                        <a:rPr lang="en-US" dirty="0">
                          <a:solidFill>
                            <a:srgbClr val="00B050"/>
                          </a:solidFill>
                        </a:rPr>
                        <a:t>9</a:t>
                      </a:r>
                    </a:p>
                  </a:txBody>
                  <a:tcPr/>
                </a:tc>
                <a:extLst>
                  <a:ext uri="{0D108BD9-81ED-4DB2-BD59-A6C34878D82A}">
                    <a16:rowId xmlns:a16="http://schemas.microsoft.com/office/drawing/2014/main" val="2309221888"/>
                  </a:ext>
                </a:extLst>
              </a:tr>
              <a:tr h="370840">
                <a:tc>
                  <a:txBody>
                    <a:bodyPr/>
                    <a:lstStyle/>
                    <a:p>
                      <a:r>
                        <a:rPr lang="en-US" dirty="0"/>
                        <a:t>Volunteers/Parents/Coaches</a:t>
                      </a:r>
                    </a:p>
                  </a:txBody>
                  <a:tcPr/>
                </a:tc>
                <a:tc>
                  <a:txBody>
                    <a:bodyPr/>
                    <a:lstStyle/>
                    <a:p>
                      <a:pPr algn="ctr"/>
                      <a:r>
                        <a:rPr lang="en-US" dirty="0"/>
                        <a:t>224</a:t>
                      </a:r>
                    </a:p>
                  </a:txBody>
                  <a:tcPr/>
                </a:tc>
                <a:tc>
                  <a:txBody>
                    <a:bodyPr/>
                    <a:lstStyle/>
                    <a:p>
                      <a:pPr algn="ctr"/>
                      <a:r>
                        <a:rPr lang="en-US" dirty="0"/>
                        <a:t>226</a:t>
                      </a:r>
                    </a:p>
                  </a:txBody>
                  <a:tcPr/>
                </a:tc>
                <a:tc>
                  <a:txBody>
                    <a:bodyPr/>
                    <a:lstStyle/>
                    <a:p>
                      <a:pPr algn="ctr"/>
                      <a:r>
                        <a:rPr lang="en-US" dirty="0">
                          <a:solidFill>
                            <a:srgbClr val="FF0000"/>
                          </a:solidFill>
                        </a:rPr>
                        <a:t>(2)</a:t>
                      </a:r>
                    </a:p>
                  </a:txBody>
                  <a:tcPr/>
                </a:tc>
                <a:extLst>
                  <a:ext uri="{0D108BD9-81ED-4DB2-BD59-A6C34878D82A}">
                    <a16:rowId xmlns:a16="http://schemas.microsoft.com/office/drawing/2014/main" val="1738689777"/>
                  </a:ext>
                </a:extLst>
              </a:tr>
            </a:tbl>
          </a:graphicData>
        </a:graphic>
      </p:graphicFrame>
    </p:spTree>
    <p:extLst>
      <p:ext uri="{BB962C8B-B14F-4D97-AF65-F5344CB8AC3E}">
        <p14:creationId xmlns:p14="http://schemas.microsoft.com/office/powerpoint/2010/main" val="754574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D5EDBF-A8B7-D313-DA66-239031FA9561}"/>
              </a:ext>
            </a:extLst>
          </p:cNvPr>
          <p:cNvSpPr>
            <a:spLocks noGrp="1"/>
          </p:cNvSpPr>
          <p:nvPr>
            <p:ph type="subTitle" idx="1"/>
          </p:nvPr>
        </p:nvSpPr>
        <p:spPr>
          <a:xfrm>
            <a:off x="849086" y="1052343"/>
            <a:ext cx="6858000" cy="519538"/>
          </a:xfrm>
        </p:spPr>
        <p:txBody>
          <a:bodyPr>
            <a:noAutofit/>
          </a:bodyPr>
          <a:lstStyle/>
          <a:p>
            <a:r>
              <a:rPr lang="en-GB" sz="3600" dirty="0">
                <a:solidFill>
                  <a:srgbClr val="0070C0"/>
                </a:solidFill>
              </a:rPr>
              <a:t>Financial Overview</a:t>
            </a:r>
          </a:p>
        </p:txBody>
      </p:sp>
      <p:sp>
        <p:nvSpPr>
          <p:cNvPr id="5" name="TextBox 4">
            <a:extLst>
              <a:ext uri="{FF2B5EF4-FFF2-40B4-BE49-F238E27FC236}">
                <a16:creationId xmlns:a16="http://schemas.microsoft.com/office/drawing/2014/main" id="{6E0F8EA8-01DE-8EE7-29F8-66E9CB217B49}"/>
              </a:ext>
            </a:extLst>
          </p:cNvPr>
          <p:cNvSpPr txBox="1"/>
          <p:nvPr/>
        </p:nvSpPr>
        <p:spPr>
          <a:xfrm>
            <a:off x="5681472" y="1905506"/>
            <a:ext cx="3230880"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Sep 2023-Aug 2024 a strong year with net surplus of £27k added to club reserves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Financial Accounts (</a:t>
            </a:r>
            <a:r>
              <a:rPr kumimoji="0" lang="en-GB" sz="1600" b="0" i="0" u="none" strike="noStrike" kern="1200" cap="none" spc="0" normalizeH="0" baseline="0" noProof="0" dirty="0" err="1">
                <a:ln>
                  <a:noFill/>
                </a:ln>
                <a:solidFill>
                  <a:prstClr val="black"/>
                </a:solidFill>
                <a:effectLst/>
                <a:uLnTx/>
                <a:uFillTx/>
                <a:latin typeface="Tw Cen MT" panose="020B0602020104020603"/>
                <a:ea typeface="+mn-ea"/>
                <a:cs typeface="+mn-cs"/>
              </a:rPr>
              <a:t>QuickBook</a:t>
            </a: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 have been tidied up for all previous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A few major repairs and maintenance items expected in the next few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E7230DDA-0D09-6A12-6586-15B0A6DE21E4}"/>
              </a:ext>
            </a:extLst>
          </p:cNvPr>
          <p:cNvPicPr>
            <a:picLocks noChangeAspect="1"/>
          </p:cNvPicPr>
          <p:nvPr/>
        </p:nvPicPr>
        <p:blipFill>
          <a:blip r:embed="rId2"/>
          <a:stretch>
            <a:fillRect/>
          </a:stretch>
        </p:blipFill>
        <p:spPr>
          <a:xfrm>
            <a:off x="849086" y="1954507"/>
            <a:ext cx="4662245" cy="3228719"/>
          </a:xfrm>
          <a:prstGeom prst="rect">
            <a:avLst/>
          </a:prstGeom>
        </p:spPr>
      </p:pic>
      <p:sp>
        <p:nvSpPr>
          <p:cNvPr id="2" name="Rounded Rectangle 1">
            <a:extLst>
              <a:ext uri="{FF2B5EF4-FFF2-40B4-BE49-F238E27FC236}">
                <a16:creationId xmlns:a16="http://schemas.microsoft.com/office/drawing/2014/main" id="{68D3358F-839F-3FCF-B6E7-75978F3B337A}"/>
              </a:ext>
            </a:extLst>
          </p:cNvPr>
          <p:cNvSpPr/>
          <p:nvPr/>
        </p:nvSpPr>
        <p:spPr>
          <a:xfrm>
            <a:off x="1304544" y="5602429"/>
            <a:ext cx="6754368" cy="7437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 will likely Exit 2024-25 with a small operating loss but strong reserves</a:t>
            </a:r>
          </a:p>
        </p:txBody>
      </p:sp>
    </p:spTree>
    <p:extLst>
      <p:ext uri="{BB962C8B-B14F-4D97-AF65-F5344CB8AC3E}">
        <p14:creationId xmlns:p14="http://schemas.microsoft.com/office/powerpoint/2010/main" val="3848803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235C-F626-9804-D614-16BFFE5617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B3071F-BF02-3EB6-AABA-8F58C7F2D9A7}"/>
              </a:ext>
            </a:extLst>
          </p:cNvPr>
          <p:cNvSpPr>
            <a:spLocks noGrp="1"/>
          </p:cNvSpPr>
          <p:nvPr>
            <p:ph type="subTitle" idx="1"/>
          </p:nvPr>
        </p:nvSpPr>
        <p:spPr>
          <a:xfrm>
            <a:off x="849086" y="1052343"/>
            <a:ext cx="6858000" cy="519538"/>
          </a:xfrm>
        </p:spPr>
        <p:txBody>
          <a:bodyPr>
            <a:normAutofit fontScale="92500"/>
          </a:bodyPr>
          <a:lstStyle/>
          <a:p>
            <a:r>
              <a:rPr lang="en-GB" b="1" dirty="0">
                <a:solidFill>
                  <a:srgbClr val="0070C0"/>
                </a:solidFill>
              </a:rPr>
              <a:t>Financial Overview -  </a:t>
            </a:r>
            <a:r>
              <a:rPr lang="en-GB" dirty="0">
                <a:solidFill>
                  <a:srgbClr val="0070C0"/>
                </a:solidFill>
              </a:rPr>
              <a:t>Sep 2024-Aug 2025 Forecast</a:t>
            </a:r>
          </a:p>
          <a:p>
            <a:endParaRPr lang="en-GB" b="1" dirty="0">
              <a:solidFill>
                <a:srgbClr val="0070C0"/>
              </a:solidFill>
            </a:endParaRPr>
          </a:p>
        </p:txBody>
      </p:sp>
      <p:sp>
        <p:nvSpPr>
          <p:cNvPr id="2" name="TextBox 1">
            <a:extLst>
              <a:ext uri="{FF2B5EF4-FFF2-40B4-BE49-F238E27FC236}">
                <a16:creationId xmlns:a16="http://schemas.microsoft.com/office/drawing/2014/main" id="{FB263394-1A00-8EAA-ACE1-369391F67F1E}"/>
              </a:ext>
            </a:extLst>
          </p:cNvPr>
          <p:cNvSpPr txBox="1"/>
          <p:nvPr/>
        </p:nvSpPr>
        <p:spPr>
          <a:xfrm>
            <a:off x="665674" y="1427557"/>
            <a:ext cx="7978596" cy="369716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Tw Cen MT" panose="020B0602020104020603"/>
                <a:ea typeface="+mn-ea"/>
                <a:cs typeface="+mn-cs"/>
              </a:rPr>
              <a:t>Highlights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Training fee and membership fee income increased from fee increases and new members joining the club</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Meet income increased by 8% compared to previous year (i.e. Grand Prix)</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Started holiday pay for all hourly coaches from September 2024 as planned</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Hourly coaches rate increased in line with statutory minimum wage increase in April 2025</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Club reserves in healthy position</a:t>
            </a:r>
          </a:p>
          <a:p>
            <a:pPr marL="214313" marR="0" lvl="0" indent="-214313"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35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Tw Cen MT" panose="020B0602020104020603"/>
                <a:ea typeface="+mn-ea"/>
                <a:cs typeface="+mn-cs"/>
              </a:rPr>
              <a:t>Costs increase</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Expanded training sessions result in increased pool costs (Perse pool) and coaching costs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Club member increases lower than expected for some squads (i.e. Master 3 squad)</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w Cen MT" panose="020B0602020104020603"/>
                <a:ea typeface="+mn-ea"/>
                <a:cs typeface="+mn-cs"/>
              </a:rPr>
              <a:t>Operational cost increased driven by GoCardless fees and repair costs. There are some major repairs and maintenance needed in next year with discussions ongoing with City Council</a:t>
            </a:r>
          </a:p>
        </p:txBody>
      </p:sp>
      <p:sp>
        <p:nvSpPr>
          <p:cNvPr id="4" name="Rounded Rectangle 3">
            <a:extLst>
              <a:ext uri="{FF2B5EF4-FFF2-40B4-BE49-F238E27FC236}">
                <a16:creationId xmlns:a16="http://schemas.microsoft.com/office/drawing/2014/main" id="{745E551E-9EA9-8E89-D8F5-F4244A1DE1A3}"/>
              </a:ext>
            </a:extLst>
          </p:cNvPr>
          <p:cNvSpPr/>
          <p:nvPr/>
        </p:nvSpPr>
        <p:spPr>
          <a:xfrm>
            <a:off x="1304544" y="5602429"/>
            <a:ext cx="6754368" cy="7437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 anticipate a fee increase for the 2025-26 season in line with inflation</a:t>
            </a:r>
          </a:p>
        </p:txBody>
      </p:sp>
    </p:spTree>
    <p:extLst>
      <p:ext uri="{BB962C8B-B14F-4D97-AF65-F5344CB8AC3E}">
        <p14:creationId xmlns:p14="http://schemas.microsoft.com/office/powerpoint/2010/main" val="23928480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685332" y="817619"/>
            <a:ext cx="7773338" cy="1542121"/>
          </a:xfrm>
        </p:spPr>
        <p:txBody>
          <a:bodyPr>
            <a:normAutofit/>
          </a:bodyPr>
          <a:lstStyle/>
          <a:p>
            <a:pPr eaLnBrk="1" hangingPunct="1"/>
            <a:r>
              <a:rPr lang="en-US" altLang="en-US" dirty="0">
                <a:solidFill>
                  <a:srgbClr val="0070C0"/>
                </a:solidFill>
              </a:rPr>
              <a:t>Independent Examiner Report</a:t>
            </a:r>
            <a:br>
              <a:rPr lang="en-US" altLang="en-US" dirty="0">
                <a:solidFill>
                  <a:srgbClr val="0070C0"/>
                </a:solidFill>
              </a:rPr>
            </a:br>
            <a:r>
              <a:rPr lang="en-US" altLang="en-US" dirty="0">
                <a:solidFill>
                  <a:schemeClr val="bg1">
                    <a:lumMod val="50000"/>
                  </a:schemeClr>
                </a:solidFill>
              </a:rPr>
              <a:t>Wendy </a:t>
            </a:r>
            <a:r>
              <a:rPr lang="en-US" altLang="en-US" dirty="0" err="1">
                <a:solidFill>
                  <a:schemeClr val="bg1">
                    <a:lumMod val="50000"/>
                  </a:schemeClr>
                </a:solidFill>
              </a:rPr>
              <a:t>ElliotT</a:t>
            </a:r>
            <a:endParaRPr lang="en-US" altLang="en-US" dirty="0">
              <a:solidFill>
                <a:schemeClr val="bg1">
                  <a:lumMod val="50000"/>
                </a:schemeClr>
              </a:solidFill>
            </a:endParaRPr>
          </a:p>
        </p:txBody>
      </p:sp>
      <p:sp>
        <p:nvSpPr>
          <p:cNvPr id="414723" name="Rectangle 3"/>
          <p:cNvSpPr>
            <a:spLocks noGrp="1" noChangeArrowheads="1"/>
          </p:cNvSpPr>
          <p:nvPr>
            <p:ph type="body" idx="1"/>
          </p:nvPr>
        </p:nvSpPr>
        <p:spPr>
          <a:xfrm>
            <a:off x="511550" y="2529067"/>
            <a:ext cx="8250065" cy="3312603"/>
          </a:xfrm>
        </p:spPr>
        <p:txBody>
          <a:bodyPr anchor="t"/>
          <a:lstStyle/>
          <a:p>
            <a:pPr marL="515620" indent="-342900">
              <a:lnSpc>
                <a:spcPct val="80000"/>
              </a:lnSpc>
            </a:pPr>
            <a:r>
              <a:rPr lang="en-GB" altLang="en-US" cap="none" dirty="0"/>
              <a:t>Wendy has examined the accounts and reported:</a:t>
            </a:r>
          </a:p>
          <a:p>
            <a:pPr marL="515620" indent="-342900">
              <a:lnSpc>
                <a:spcPct val="80000"/>
              </a:lnSpc>
            </a:pPr>
            <a:endParaRPr lang="en-GB" altLang="en-US" cap="none" dirty="0">
              <a:highlight>
                <a:srgbClr val="FFFF66"/>
              </a:highlight>
            </a:endParaRPr>
          </a:p>
          <a:p>
            <a:pPr marL="172720" indent="0">
              <a:lnSpc>
                <a:spcPct val="80000"/>
              </a:lnSpc>
              <a:buNone/>
            </a:pPr>
            <a:endParaRPr lang="en-GB" altLang="en-US" cap="none" dirty="0">
              <a:highlight>
                <a:srgbClr val="FFFF66"/>
              </a:highlight>
            </a:endParaRPr>
          </a:p>
          <a:p>
            <a:pPr marL="172720" indent="0">
              <a:lnSpc>
                <a:spcPct val="80000"/>
              </a:lnSpc>
              <a:buNone/>
            </a:pPr>
            <a:endParaRPr lang="en-GB" altLang="en-US" cap="none" dirty="0">
              <a:highlight>
                <a:srgbClr val="FFFF66"/>
              </a:highlight>
            </a:endParaRPr>
          </a:p>
          <a:p>
            <a:pPr marL="515620" indent="-342900">
              <a:lnSpc>
                <a:spcPct val="80000"/>
              </a:lnSpc>
            </a:pPr>
            <a:r>
              <a:rPr lang="en-GB" altLang="en-US" cap="none" dirty="0"/>
              <a:t>A copy of her full report is available on request by emailing treasurer@cocsc.org.uk</a:t>
            </a:r>
          </a:p>
          <a:p>
            <a:pPr marL="515620" indent="-342900">
              <a:lnSpc>
                <a:spcPct val="80000"/>
              </a:lnSpc>
            </a:pPr>
            <a:r>
              <a:rPr lang="en-GB" altLang="en-US" cap="none" dirty="0">
                <a:solidFill>
                  <a:srgbClr val="0070C0"/>
                </a:solidFill>
              </a:rPr>
              <a:t>Wendy has agreed to remain our independent examiner for next year.</a:t>
            </a:r>
          </a:p>
        </p:txBody>
      </p:sp>
      <p:pic>
        <p:nvPicPr>
          <p:cNvPr id="3" name="Picture 2">
            <a:extLst>
              <a:ext uri="{FF2B5EF4-FFF2-40B4-BE49-F238E27FC236}">
                <a16:creationId xmlns:a16="http://schemas.microsoft.com/office/drawing/2014/main" id="{28172C1F-A4CE-42D1-EAE7-37D14ABFB998}"/>
              </a:ext>
            </a:extLst>
          </p:cNvPr>
          <p:cNvPicPr>
            <a:picLocks noChangeAspect="1"/>
          </p:cNvPicPr>
          <p:nvPr/>
        </p:nvPicPr>
        <p:blipFill>
          <a:blip r:embed="rId3"/>
          <a:stretch>
            <a:fillRect/>
          </a:stretch>
        </p:blipFill>
        <p:spPr>
          <a:xfrm>
            <a:off x="885635" y="2992617"/>
            <a:ext cx="7372729" cy="742988"/>
          </a:xfrm>
          <a:prstGeom prst="rect">
            <a:avLst/>
          </a:prstGeom>
        </p:spPr>
      </p:pic>
    </p:spTree>
    <p:extLst>
      <p:ext uri="{BB962C8B-B14F-4D97-AF65-F5344CB8AC3E}">
        <p14:creationId xmlns:p14="http://schemas.microsoft.com/office/powerpoint/2010/main" val="4095309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105A-D8BD-DB2B-BF10-4E60FDD6DD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BF6421-AEB3-354E-BDBF-24A6F58F4BCE}"/>
              </a:ext>
            </a:extLst>
          </p:cNvPr>
          <p:cNvSpPr>
            <a:spLocks noGrp="1"/>
          </p:cNvSpPr>
          <p:nvPr>
            <p:ph type="title"/>
          </p:nvPr>
        </p:nvSpPr>
        <p:spPr/>
        <p:txBody>
          <a:bodyPr/>
          <a:lstStyle/>
          <a:p>
            <a:r>
              <a:rPr lang="en-GB" dirty="0">
                <a:solidFill>
                  <a:srgbClr val="0070C0"/>
                </a:solidFill>
              </a:rPr>
              <a:t>Membership Survey</a:t>
            </a:r>
            <a:br>
              <a:rPr lang="en-GB" dirty="0">
                <a:solidFill>
                  <a:srgbClr val="0070C0"/>
                </a:solidFill>
              </a:rPr>
            </a:br>
            <a:endParaRPr lang="en-GB" dirty="0"/>
          </a:p>
        </p:txBody>
      </p:sp>
      <p:sp>
        <p:nvSpPr>
          <p:cNvPr id="5" name="Content Placeholder 4">
            <a:extLst>
              <a:ext uri="{FF2B5EF4-FFF2-40B4-BE49-F238E27FC236}">
                <a16:creationId xmlns:a16="http://schemas.microsoft.com/office/drawing/2014/main" id="{43D7A7B4-4D08-48EA-DF65-294B566875F3}"/>
              </a:ext>
            </a:extLst>
          </p:cNvPr>
          <p:cNvSpPr>
            <a:spLocks noGrp="1"/>
          </p:cNvSpPr>
          <p:nvPr>
            <p:ph sz="quarter" idx="14"/>
          </p:nvPr>
        </p:nvSpPr>
        <p:spPr>
          <a:xfrm>
            <a:off x="4629618" y="1704245"/>
            <a:ext cx="3829050" cy="3424107"/>
          </a:xfrm>
        </p:spPr>
        <p:txBody>
          <a:bodyPr/>
          <a:lstStyle/>
          <a:p>
            <a:pPr marL="0" indent="0">
              <a:buNone/>
            </a:pPr>
            <a:r>
              <a:rPr lang="en-GB" dirty="0">
                <a:solidFill>
                  <a:srgbClr val="0070C0"/>
                </a:solidFill>
              </a:rPr>
              <a:t>Survey Key Points</a:t>
            </a:r>
          </a:p>
          <a:p>
            <a:r>
              <a:rPr lang="en-GB" sz="1600" dirty="0"/>
              <a:t>All club members surveyed</a:t>
            </a:r>
          </a:p>
          <a:p>
            <a:r>
              <a:rPr lang="en-GB" sz="1600" dirty="0"/>
              <a:t>188/481 recipients responded (39%)</a:t>
            </a:r>
          </a:p>
          <a:p>
            <a:r>
              <a:rPr lang="en-GB" sz="1600" dirty="0"/>
              <a:t>Response rates from individual squads ranged from ~17% to 80%</a:t>
            </a:r>
          </a:p>
          <a:p>
            <a:pPr marL="0" indent="0">
              <a:buNone/>
            </a:pPr>
            <a:endParaRPr lang="en-GB" dirty="0"/>
          </a:p>
        </p:txBody>
      </p:sp>
      <p:graphicFrame>
        <p:nvGraphicFramePr>
          <p:cNvPr id="6" name="Content Placeholder 5">
            <a:extLst>
              <a:ext uri="{FF2B5EF4-FFF2-40B4-BE49-F238E27FC236}">
                <a16:creationId xmlns:a16="http://schemas.microsoft.com/office/drawing/2014/main" id="{1362362E-8448-059E-828B-57FA52B04B5D}"/>
              </a:ext>
            </a:extLst>
          </p:cNvPr>
          <p:cNvGraphicFramePr>
            <a:graphicFrameLocks noGrp="1"/>
          </p:cNvGraphicFramePr>
          <p:nvPr>
            <p:ph sz="quarter" idx="13"/>
          </p:nvPr>
        </p:nvGraphicFramePr>
        <p:xfrm>
          <a:off x="171450" y="1619250"/>
          <a:ext cx="4044950" cy="35940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319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A53A-C032-F8E6-83D7-0A15B01317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A800E4-7FBB-374A-2FC8-D6D1B27813C0}"/>
              </a:ext>
            </a:extLst>
          </p:cNvPr>
          <p:cNvSpPr>
            <a:spLocks noGrp="1"/>
          </p:cNvSpPr>
          <p:nvPr>
            <p:ph type="title"/>
          </p:nvPr>
        </p:nvSpPr>
        <p:spPr/>
        <p:txBody>
          <a:bodyPr/>
          <a:lstStyle/>
          <a:p>
            <a:r>
              <a:rPr lang="en-GB" dirty="0">
                <a:solidFill>
                  <a:srgbClr val="0070C0"/>
                </a:solidFill>
              </a:rPr>
              <a:t>Membership Survey</a:t>
            </a:r>
            <a:br>
              <a:rPr lang="en-GB" dirty="0">
                <a:solidFill>
                  <a:srgbClr val="0070C0"/>
                </a:solidFill>
              </a:rPr>
            </a:br>
            <a:endParaRPr lang="en-GB" dirty="0"/>
          </a:p>
        </p:txBody>
      </p:sp>
      <p:sp>
        <p:nvSpPr>
          <p:cNvPr id="5" name="Content Placeholder 4">
            <a:extLst>
              <a:ext uri="{FF2B5EF4-FFF2-40B4-BE49-F238E27FC236}">
                <a16:creationId xmlns:a16="http://schemas.microsoft.com/office/drawing/2014/main" id="{12711127-81EC-AB78-C01F-ED1DC3BA709C}"/>
              </a:ext>
            </a:extLst>
          </p:cNvPr>
          <p:cNvSpPr>
            <a:spLocks noGrp="1"/>
          </p:cNvSpPr>
          <p:nvPr>
            <p:ph sz="quarter" idx="14"/>
          </p:nvPr>
        </p:nvSpPr>
        <p:spPr>
          <a:xfrm>
            <a:off x="4572000" y="2024193"/>
            <a:ext cx="3829050" cy="3424107"/>
          </a:xfrm>
        </p:spPr>
        <p:txBody>
          <a:bodyPr/>
          <a:lstStyle/>
          <a:p>
            <a:pPr marL="0" indent="0">
              <a:buNone/>
            </a:pPr>
            <a:r>
              <a:rPr lang="en-GB" dirty="0">
                <a:solidFill>
                  <a:srgbClr val="0070C0"/>
                </a:solidFill>
              </a:rPr>
              <a:t>Key Points</a:t>
            </a:r>
          </a:p>
          <a:p>
            <a:r>
              <a:rPr lang="en-GB" sz="1600" dirty="0"/>
              <a:t>Knowledge of Squad Entry Criteria is quite high</a:t>
            </a:r>
          </a:p>
          <a:p>
            <a:r>
              <a:rPr lang="en-GB" sz="1600" dirty="0"/>
              <a:t>Pathway Squad has the lowest knowledge of </a:t>
            </a:r>
            <a:r>
              <a:rPr lang="en-GB" sz="1600" dirty="0" err="1"/>
              <a:t>SQuad</a:t>
            </a:r>
            <a:r>
              <a:rPr lang="en-GB" sz="1600" dirty="0"/>
              <a:t> Criteria</a:t>
            </a:r>
          </a:p>
          <a:p>
            <a:pPr marL="0" indent="0">
              <a:buNone/>
            </a:pPr>
            <a:endParaRPr lang="en-GB" dirty="0"/>
          </a:p>
        </p:txBody>
      </p:sp>
      <p:graphicFrame>
        <p:nvGraphicFramePr>
          <p:cNvPr id="7" name="Content Placeholder 6">
            <a:extLst>
              <a:ext uri="{FF2B5EF4-FFF2-40B4-BE49-F238E27FC236}">
                <a16:creationId xmlns:a16="http://schemas.microsoft.com/office/drawing/2014/main" id="{B937A4DE-25CB-4FED-43EA-D625B73E2814}"/>
              </a:ext>
            </a:extLst>
          </p:cNvPr>
          <p:cNvGraphicFramePr>
            <a:graphicFrameLocks noGrp="1"/>
          </p:cNvGraphicFramePr>
          <p:nvPr>
            <p:ph sz="quarter" idx="13"/>
          </p:nvPr>
        </p:nvGraphicFramePr>
        <p:xfrm>
          <a:off x="419100" y="2024063"/>
          <a:ext cx="3829050" cy="34242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00498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EFBF-B271-394D-ABCC-D610A34871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91972B-F565-77DE-EE83-6641E01050B8}"/>
              </a:ext>
            </a:extLst>
          </p:cNvPr>
          <p:cNvSpPr>
            <a:spLocks noGrp="1"/>
          </p:cNvSpPr>
          <p:nvPr>
            <p:ph type="title"/>
          </p:nvPr>
        </p:nvSpPr>
        <p:spPr/>
        <p:txBody>
          <a:bodyPr/>
          <a:lstStyle/>
          <a:p>
            <a:r>
              <a:rPr lang="en-GB" dirty="0">
                <a:solidFill>
                  <a:srgbClr val="0070C0"/>
                </a:solidFill>
              </a:rPr>
              <a:t>Membership Survey</a:t>
            </a:r>
            <a:br>
              <a:rPr lang="en-GB" dirty="0">
                <a:solidFill>
                  <a:srgbClr val="0070C0"/>
                </a:solidFill>
              </a:rPr>
            </a:br>
            <a:endParaRPr lang="en-GB" dirty="0"/>
          </a:p>
        </p:txBody>
      </p:sp>
      <p:graphicFrame>
        <p:nvGraphicFramePr>
          <p:cNvPr id="6" name="Content Placeholder 5">
            <a:extLst>
              <a:ext uri="{FF2B5EF4-FFF2-40B4-BE49-F238E27FC236}">
                <a16:creationId xmlns:a16="http://schemas.microsoft.com/office/drawing/2014/main" id="{AAEFA6DC-A600-5462-7172-A921954B7529}"/>
              </a:ext>
            </a:extLst>
          </p:cNvPr>
          <p:cNvGraphicFramePr>
            <a:graphicFrameLocks noGrp="1"/>
          </p:cNvGraphicFramePr>
          <p:nvPr>
            <p:ph sz="quarter" idx="13"/>
          </p:nvPr>
        </p:nvGraphicFramePr>
        <p:xfrm>
          <a:off x="400050" y="1593817"/>
          <a:ext cx="3829050" cy="36703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a:extLst>
              <a:ext uri="{FF2B5EF4-FFF2-40B4-BE49-F238E27FC236}">
                <a16:creationId xmlns:a16="http://schemas.microsoft.com/office/drawing/2014/main" id="{ECA26B52-8A7F-4AEF-9EC2-B4A7138C58C4}"/>
              </a:ext>
            </a:extLst>
          </p:cNvPr>
          <p:cNvGraphicFramePr>
            <a:graphicFrameLocks noGrp="1"/>
          </p:cNvGraphicFramePr>
          <p:nvPr>
            <p:ph sz="quarter" idx="14"/>
          </p:nvPr>
        </p:nvGraphicFramePr>
        <p:xfrm>
          <a:off x="4572000" y="1593817"/>
          <a:ext cx="3829050" cy="342423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9F0690F2-EF99-3E80-FBDB-98D9F1A71F09}"/>
              </a:ext>
            </a:extLst>
          </p:cNvPr>
          <p:cNvSpPr/>
          <p:nvPr/>
        </p:nvSpPr>
        <p:spPr>
          <a:xfrm>
            <a:off x="552450" y="5600700"/>
            <a:ext cx="3524250" cy="543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w Cen MT" panose="020B0602020104020603"/>
                <a:ea typeface="+mn-ea"/>
                <a:cs typeface="+mn-cs"/>
              </a:rPr>
              <a:t>In Most Squads, Attendance Levels are High</a:t>
            </a:r>
          </a:p>
        </p:txBody>
      </p:sp>
      <p:sp>
        <p:nvSpPr>
          <p:cNvPr id="10" name="Rectangle 9">
            <a:extLst>
              <a:ext uri="{FF2B5EF4-FFF2-40B4-BE49-F238E27FC236}">
                <a16:creationId xmlns:a16="http://schemas.microsoft.com/office/drawing/2014/main" id="{50BAFA6E-4C08-ABEB-348E-25F677030D95}"/>
              </a:ext>
            </a:extLst>
          </p:cNvPr>
          <p:cNvSpPr/>
          <p:nvPr/>
        </p:nvSpPr>
        <p:spPr>
          <a:xfrm>
            <a:off x="4724400" y="5600700"/>
            <a:ext cx="3524250" cy="543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w Cen MT" panose="020B0602020104020603"/>
                <a:ea typeface="+mn-ea"/>
                <a:cs typeface="+mn-cs"/>
              </a:rPr>
              <a:t>Early Starts/Late Finishes Appear to Represent the Main Challenges to Attendance</a:t>
            </a:r>
          </a:p>
        </p:txBody>
      </p:sp>
    </p:spTree>
    <p:extLst>
      <p:ext uri="{BB962C8B-B14F-4D97-AF65-F5344CB8AC3E}">
        <p14:creationId xmlns:p14="http://schemas.microsoft.com/office/powerpoint/2010/main" val="39376327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8C4A0-5959-FF06-C182-871D37C7AB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956522-3F5C-3BD4-3E6C-66F4EA6CCB75}"/>
              </a:ext>
            </a:extLst>
          </p:cNvPr>
          <p:cNvSpPr>
            <a:spLocks noGrp="1"/>
          </p:cNvSpPr>
          <p:nvPr>
            <p:ph type="title"/>
          </p:nvPr>
        </p:nvSpPr>
        <p:spPr/>
        <p:txBody>
          <a:bodyPr/>
          <a:lstStyle/>
          <a:p>
            <a:r>
              <a:rPr lang="en-GB" dirty="0">
                <a:solidFill>
                  <a:srgbClr val="0070C0"/>
                </a:solidFill>
              </a:rPr>
              <a:t>Membership Survey</a:t>
            </a:r>
            <a:br>
              <a:rPr lang="en-GB" dirty="0">
                <a:solidFill>
                  <a:srgbClr val="0070C0"/>
                </a:solidFill>
              </a:rPr>
            </a:br>
            <a:endParaRPr lang="en-GB" dirty="0"/>
          </a:p>
        </p:txBody>
      </p:sp>
      <p:graphicFrame>
        <p:nvGraphicFramePr>
          <p:cNvPr id="12" name="Content Placeholder 11">
            <a:extLst>
              <a:ext uri="{FF2B5EF4-FFF2-40B4-BE49-F238E27FC236}">
                <a16:creationId xmlns:a16="http://schemas.microsoft.com/office/drawing/2014/main" id="{403748C4-FDF2-3A33-39F2-5A8C5B48A125}"/>
              </a:ext>
            </a:extLst>
          </p:cNvPr>
          <p:cNvGraphicFramePr>
            <a:graphicFrameLocks noGrp="1"/>
          </p:cNvGraphicFramePr>
          <p:nvPr>
            <p:ph sz="quarter" idx="13"/>
          </p:nvPr>
        </p:nvGraphicFramePr>
        <p:xfrm>
          <a:off x="686268" y="1789113"/>
          <a:ext cx="7772400" cy="342423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CB50DF31-9D60-D436-C0E6-1146FFFD017B}"/>
              </a:ext>
            </a:extLst>
          </p:cNvPr>
          <p:cNvSpPr/>
          <p:nvPr/>
        </p:nvSpPr>
        <p:spPr>
          <a:xfrm>
            <a:off x="552450" y="5600700"/>
            <a:ext cx="8235950" cy="543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w Cen MT" panose="020B0602020104020603"/>
                <a:ea typeface="+mn-ea"/>
                <a:cs typeface="+mn-cs"/>
              </a:rPr>
              <a:t>Satisfaction with Parkside and the Perse are High – Overall the Leys is the Least Preferred Pool</a:t>
            </a:r>
          </a:p>
        </p:txBody>
      </p:sp>
    </p:spTree>
    <p:extLst>
      <p:ext uri="{BB962C8B-B14F-4D97-AF65-F5344CB8AC3E}">
        <p14:creationId xmlns:p14="http://schemas.microsoft.com/office/powerpoint/2010/main" val="19756058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A5491F-3E8C-77BC-951E-4DF7F04E3818}"/>
              </a:ext>
            </a:extLst>
          </p:cNvPr>
          <p:cNvSpPr>
            <a:spLocks noGrp="1"/>
          </p:cNvSpPr>
          <p:nvPr>
            <p:ph type="title"/>
          </p:nvPr>
        </p:nvSpPr>
        <p:spPr/>
        <p:txBody>
          <a:bodyPr>
            <a:normAutofit/>
          </a:bodyPr>
          <a:lstStyle/>
          <a:p>
            <a:r>
              <a:rPr lang="en-GB" sz="2800" dirty="0">
                <a:solidFill>
                  <a:srgbClr val="0070C0"/>
                </a:solidFill>
              </a:rPr>
              <a:t>Membership Survey</a:t>
            </a:r>
          </a:p>
        </p:txBody>
      </p:sp>
      <p:graphicFrame>
        <p:nvGraphicFramePr>
          <p:cNvPr id="12" name="Content Placeholder 11">
            <a:extLst>
              <a:ext uri="{FF2B5EF4-FFF2-40B4-BE49-F238E27FC236}">
                <a16:creationId xmlns:a16="http://schemas.microsoft.com/office/drawing/2014/main" id="{F0A172A2-C01D-99DA-F062-A52929F6DC10}"/>
              </a:ext>
            </a:extLst>
          </p:cNvPr>
          <p:cNvGraphicFramePr>
            <a:graphicFrameLocks noGrp="1"/>
          </p:cNvGraphicFramePr>
          <p:nvPr>
            <p:ph sz="quarter" idx="13"/>
          </p:nvPr>
        </p:nvGraphicFramePr>
        <p:xfrm>
          <a:off x="361950" y="2144713"/>
          <a:ext cx="3829050" cy="34242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12">
            <a:extLst>
              <a:ext uri="{FF2B5EF4-FFF2-40B4-BE49-F238E27FC236}">
                <a16:creationId xmlns:a16="http://schemas.microsoft.com/office/drawing/2014/main" id="{6D5388BB-F9D2-9CE8-7F93-84A610E034F6}"/>
              </a:ext>
            </a:extLst>
          </p:cNvPr>
          <p:cNvGraphicFramePr>
            <a:graphicFrameLocks noGrp="1"/>
          </p:cNvGraphicFramePr>
          <p:nvPr>
            <p:ph sz="quarter" idx="14"/>
          </p:nvPr>
        </p:nvGraphicFramePr>
        <p:xfrm>
          <a:off x="4629618" y="2036763"/>
          <a:ext cx="3829050" cy="342423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C5F87CEF-4344-2DD5-38AC-BB4767810374}"/>
              </a:ext>
            </a:extLst>
          </p:cNvPr>
          <p:cNvSpPr/>
          <p:nvPr/>
        </p:nvSpPr>
        <p:spPr>
          <a:xfrm>
            <a:off x="552450" y="5600700"/>
            <a:ext cx="3524250" cy="543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w Cen MT" panose="020B0602020104020603"/>
                <a:ea typeface="+mn-ea"/>
                <a:cs typeface="+mn-cs"/>
              </a:rPr>
              <a:t>For Most Squads, Communication by email and via the App appears most effective</a:t>
            </a:r>
          </a:p>
        </p:txBody>
      </p:sp>
      <p:sp>
        <p:nvSpPr>
          <p:cNvPr id="15" name="Rectangle 14">
            <a:extLst>
              <a:ext uri="{FF2B5EF4-FFF2-40B4-BE49-F238E27FC236}">
                <a16:creationId xmlns:a16="http://schemas.microsoft.com/office/drawing/2014/main" id="{29CC9D8A-20A7-918D-2AFC-055E9FD688E3}"/>
              </a:ext>
            </a:extLst>
          </p:cNvPr>
          <p:cNvSpPr/>
          <p:nvPr/>
        </p:nvSpPr>
        <p:spPr>
          <a:xfrm>
            <a:off x="4724400" y="5568950"/>
            <a:ext cx="3524250" cy="543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w Cen MT" panose="020B0602020104020603"/>
                <a:ea typeface="+mn-ea"/>
                <a:cs typeface="+mn-cs"/>
              </a:rPr>
              <a:t>Willingness to Volunteer Appears Highest in Parent of the Performance Squads</a:t>
            </a:r>
          </a:p>
        </p:txBody>
      </p:sp>
    </p:spTree>
    <p:extLst>
      <p:ext uri="{BB962C8B-B14F-4D97-AF65-F5344CB8AC3E}">
        <p14:creationId xmlns:p14="http://schemas.microsoft.com/office/powerpoint/2010/main" val="2380696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pPr eaLnBrk="1" hangingPunct="1"/>
            <a:r>
              <a:rPr lang="en-US" altLang="en-US" dirty="0">
                <a:solidFill>
                  <a:srgbClr val="0070C0"/>
                </a:solidFill>
              </a:rPr>
              <a:t>Goals for 2024-25</a:t>
            </a:r>
          </a:p>
        </p:txBody>
      </p:sp>
      <p:sp>
        <p:nvSpPr>
          <p:cNvPr id="414723" name="Rectangle 3"/>
          <p:cNvSpPr>
            <a:spLocks noGrp="1" noChangeArrowheads="1"/>
          </p:cNvSpPr>
          <p:nvPr>
            <p:ph type="body" idx="1"/>
          </p:nvPr>
        </p:nvSpPr>
        <p:spPr>
          <a:xfrm>
            <a:off x="511550" y="2005504"/>
            <a:ext cx="8250065" cy="3312603"/>
          </a:xfrm>
        </p:spPr>
        <p:txBody>
          <a:bodyPr anchor="t"/>
          <a:lstStyle/>
          <a:p>
            <a:pPr marL="629920" indent="-457200">
              <a:lnSpc>
                <a:spcPct val="80000"/>
              </a:lnSpc>
              <a:buFont typeface="+mj-lt"/>
              <a:buAutoNum type="arabicPeriod"/>
            </a:pPr>
            <a:r>
              <a:rPr lang="en-GB" altLang="en-US" cap="none" dirty="0"/>
              <a:t>Bring the Club finances back into balance</a:t>
            </a:r>
          </a:p>
          <a:p>
            <a:pPr marL="629920" indent="-457200">
              <a:lnSpc>
                <a:spcPct val="80000"/>
              </a:lnSpc>
              <a:buFont typeface="+mj-lt"/>
              <a:buAutoNum type="arabicPeriod"/>
            </a:pPr>
            <a:endParaRPr lang="en-GB" altLang="en-US" cap="none" dirty="0"/>
          </a:p>
          <a:p>
            <a:pPr marL="629920" indent="-457200">
              <a:lnSpc>
                <a:spcPct val="80000"/>
              </a:lnSpc>
              <a:buFont typeface="+mj-lt"/>
              <a:buAutoNum type="arabicPeriod"/>
            </a:pPr>
            <a:r>
              <a:rPr lang="en-GB" altLang="en-US" cap="none" dirty="0"/>
              <a:t>Secure Sponsorship for one or more of our Open Meets</a:t>
            </a:r>
          </a:p>
          <a:p>
            <a:pPr marL="629920" indent="-457200">
              <a:lnSpc>
                <a:spcPct val="80000"/>
              </a:lnSpc>
              <a:buFont typeface="+mj-lt"/>
              <a:buAutoNum type="arabicPeriod"/>
            </a:pPr>
            <a:endParaRPr lang="en-GB" altLang="en-US" cap="none" dirty="0"/>
          </a:p>
          <a:p>
            <a:pPr marL="629920" indent="-457200">
              <a:lnSpc>
                <a:spcPct val="80000"/>
              </a:lnSpc>
              <a:buFont typeface="+mj-lt"/>
              <a:buAutoNum type="arabicPeriod"/>
            </a:pPr>
            <a:r>
              <a:rPr lang="en-GB" altLang="en-US" cap="none" dirty="0"/>
              <a:t>Work with the council to renew the equipment, which is reaching the end of it’s operational life</a:t>
            </a:r>
          </a:p>
          <a:p>
            <a:pPr marL="629920" indent="-457200">
              <a:lnSpc>
                <a:spcPct val="80000"/>
              </a:lnSpc>
              <a:buFont typeface="+mj-lt"/>
              <a:buAutoNum type="arabicPeriod"/>
            </a:pPr>
            <a:endParaRPr lang="en-GB" altLang="en-US" cap="none" dirty="0"/>
          </a:p>
          <a:p>
            <a:pPr marL="629920" indent="-457200">
              <a:lnSpc>
                <a:spcPct val="80000"/>
              </a:lnSpc>
              <a:buFont typeface="+mj-lt"/>
              <a:buAutoNum type="arabicPeriod"/>
            </a:pPr>
            <a:r>
              <a:rPr lang="en-GB" altLang="en-US" cap="none" dirty="0"/>
              <a:t>Start the journey towards becoming a Charitable Incorporated Organisation (CIO)</a:t>
            </a:r>
          </a:p>
        </p:txBody>
      </p:sp>
    </p:spTree>
    <p:extLst>
      <p:ext uri="{BB962C8B-B14F-4D97-AF65-F5344CB8AC3E}">
        <p14:creationId xmlns:p14="http://schemas.microsoft.com/office/powerpoint/2010/main" val="3170715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Agenda</a:t>
            </a:r>
            <a:endParaRPr lang="en-GB" dirty="0">
              <a:solidFill>
                <a:srgbClr val="FF0000"/>
              </a:solidFill>
            </a:endParaRPr>
          </a:p>
        </p:txBody>
      </p:sp>
      <p:sp>
        <p:nvSpPr>
          <p:cNvPr id="3" name="Content Placeholder 2"/>
          <p:cNvSpPr>
            <a:spLocks noGrp="1"/>
          </p:cNvSpPr>
          <p:nvPr>
            <p:ph sz="quarter" idx="13"/>
          </p:nvPr>
        </p:nvSpPr>
        <p:spPr>
          <a:xfrm>
            <a:off x="224971" y="1761734"/>
            <a:ext cx="4093029" cy="4577171"/>
          </a:xfrm>
        </p:spPr>
        <p:txBody>
          <a:bodyPr>
            <a:noAutofit/>
          </a:bodyPr>
          <a:lstStyle/>
          <a:p>
            <a:r>
              <a:rPr lang="en-GB" sz="1600" dirty="0"/>
              <a:t>Record of apologies</a:t>
            </a:r>
          </a:p>
          <a:p>
            <a:r>
              <a:rPr lang="en-GB" sz="1600" dirty="0"/>
              <a:t>Number of SE voting members present</a:t>
            </a:r>
          </a:p>
          <a:p>
            <a:r>
              <a:rPr lang="en-GB" sz="1600" dirty="0"/>
              <a:t>Approval of 2024 AGM minutes</a:t>
            </a:r>
          </a:p>
          <a:p>
            <a:r>
              <a:rPr lang="en-GB" sz="1600" dirty="0"/>
              <a:t>Matters arising from 2024 AGM - </a:t>
            </a:r>
            <a:r>
              <a:rPr lang="en-GB" sz="1600" i="1" dirty="0"/>
              <a:t>(none)</a:t>
            </a:r>
            <a:endParaRPr lang="en-GB" sz="1600" dirty="0"/>
          </a:p>
          <a:p>
            <a:r>
              <a:rPr lang="en-GB" sz="1600" dirty="0"/>
              <a:t>Chairman’s report of the activities of the Club during the previous year</a:t>
            </a:r>
          </a:p>
          <a:p>
            <a:r>
              <a:rPr lang="en-GB" sz="1600" dirty="0"/>
              <a:t>Accounts of the Club for the previous year</a:t>
            </a:r>
          </a:p>
          <a:p>
            <a:r>
              <a:rPr lang="en-GB" sz="1600" dirty="0"/>
              <a:t>Treasurer's report as to the financial position of the Club to date</a:t>
            </a:r>
          </a:p>
          <a:p>
            <a:endParaRPr lang="en-GB" sz="1600" dirty="0"/>
          </a:p>
          <a:p>
            <a:endParaRPr lang="en-GB" sz="1600" dirty="0"/>
          </a:p>
          <a:p>
            <a:pPr marL="0" indent="0">
              <a:buNone/>
            </a:pPr>
            <a:endParaRPr lang="en-GB" sz="2800" cap="none" dirty="0"/>
          </a:p>
        </p:txBody>
      </p:sp>
      <p:sp>
        <p:nvSpPr>
          <p:cNvPr id="4" name="Content Placeholder 2">
            <a:extLst>
              <a:ext uri="{FF2B5EF4-FFF2-40B4-BE49-F238E27FC236}">
                <a16:creationId xmlns:a16="http://schemas.microsoft.com/office/drawing/2014/main" id="{214F50F1-D5B5-61DC-6197-A6DC67610D85}"/>
              </a:ext>
            </a:extLst>
          </p:cNvPr>
          <p:cNvSpPr txBox="1">
            <a:spLocks/>
          </p:cNvSpPr>
          <p:nvPr/>
        </p:nvSpPr>
        <p:spPr>
          <a:xfrm>
            <a:off x="4638554" y="1761734"/>
            <a:ext cx="4193385" cy="457717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GB" sz="1600" dirty="0"/>
              <a:t>Report on the accounts of the independent examiner &amp; confirmation OF WENDY ELLIOTT remaining in office of the independent EXAMINER </a:t>
            </a:r>
          </a:p>
          <a:p>
            <a:r>
              <a:rPr lang="en-GB" sz="1600" dirty="0"/>
              <a:t>New Resolution - </a:t>
            </a:r>
            <a:r>
              <a:rPr lang="en-GB" sz="1600" i="1" dirty="0"/>
              <a:t>Proposal for the club to apply for charitable status</a:t>
            </a:r>
            <a:endParaRPr lang="en-GB" sz="1600" dirty="0"/>
          </a:p>
          <a:p>
            <a:r>
              <a:rPr lang="en-GB" sz="1600" dirty="0"/>
              <a:t>APPOINTMENTS OF WELFARE OFFICERS</a:t>
            </a:r>
          </a:p>
          <a:p>
            <a:r>
              <a:rPr lang="en-GB" sz="1600" dirty="0"/>
              <a:t>Election of the Executive Officers and other members of the Committee  </a:t>
            </a:r>
          </a:p>
          <a:p>
            <a:r>
              <a:rPr lang="en-GB" sz="1600" dirty="0"/>
              <a:t>Honorary membership </a:t>
            </a:r>
          </a:p>
          <a:p>
            <a:r>
              <a:rPr lang="en-GB" sz="1600" dirty="0"/>
              <a:t>Head coach report</a:t>
            </a:r>
          </a:p>
          <a:p>
            <a:r>
              <a:rPr lang="en-GB" sz="1600" dirty="0"/>
              <a:t>AOB</a:t>
            </a:r>
          </a:p>
          <a:p>
            <a:pPr marL="0" indent="0">
              <a:lnSpc>
                <a:spcPct val="80000"/>
              </a:lnSpc>
              <a:buFont typeface="Arial" panose="020B0604020202020204" pitchFamily="34" charset="0"/>
              <a:buNone/>
            </a:pPr>
            <a:endParaRPr lang="en-GB" sz="2400" cap="none" dirty="0"/>
          </a:p>
          <a:p>
            <a:pPr>
              <a:buFont typeface="Wingdings" panose="05000000000000000000" pitchFamily="2" charset="2"/>
              <a:buChar char="§"/>
            </a:pPr>
            <a:endParaRPr lang="en-GB" sz="2800" cap="none" dirty="0"/>
          </a:p>
        </p:txBody>
      </p:sp>
    </p:spTree>
    <p:extLst>
      <p:ext uri="{BB962C8B-B14F-4D97-AF65-F5344CB8AC3E}">
        <p14:creationId xmlns:p14="http://schemas.microsoft.com/office/powerpoint/2010/main" val="868137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A18F6-542D-9059-AD6B-65D095044633}"/>
              </a:ext>
            </a:extLst>
          </p:cNvPr>
          <p:cNvSpPr>
            <a:spLocks noGrp="1"/>
          </p:cNvSpPr>
          <p:nvPr>
            <p:ph type="title"/>
          </p:nvPr>
        </p:nvSpPr>
        <p:spPr>
          <a:xfrm>
            <a:off x="826009" y="2011220"/>
            <a:ext cx="7773338" cy="1596177"/>
          </a:xfrm>
        </p:spPr>
        <p:txBody>
          <a:bodyPr/>
          <a:lstStyle/>
          <a:p>
            <a:r>
              <a:rPr lang="en-GB" dirty="0">
                <a:solidFill>
                  <a:srgbClr val="0070C0"/>
                </a:solidFill>
              </a:rPr>
              <a:t>Motion for Members</a:t>
            </a:r>
          </a:p>
        </p:txBody>
      </p:sp>
    </p:spTree>
    <p:extLst>
      <p:ext uri="{BB962C8B-B14F-4D97-AF65-F5344CB8AC3E}">
        <p14:creationId xmlns:p14="http://schemas.microsoft.com/office/powerpoint/2010/main" val="2779481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5EDEF-2553-F0E0-E67C-F856D9DB234A}"/>
              </a:ext>
            </a:extLst>
          </p:cNvPr>
          <p:cNvSpPr>
            <a:spLocks noGrp="1"/>
          </p:cNvSpPr>
          <p:nvPr>
            <p:ph type="title"/>
          </p:nvPr>
        </p:nvSpPr>
        <p:spPr>
          <a:xfrm>
            <a:off x="685332" y="618518"/>
            <a:ext cx="7773338" cy="795285"/>
          </a:xfrm>
        </p:spPr>
        <p:txBody>
          <a:bodyPr>
            <a:normAutofit/>
          </a:bodyPr>
          <a:lstStyle/>
          <a:p>
            <a:r>
              <a:rPr lang="en-GB" dirty="0">
                <a:solidFill>
                  <a:srgbClr val="0070C0"/>
                </a:solidFill>
              </a:rPr>
              <a:t>Executive Summary</a:t>
            </a:r>
          </a:p>
        </p:txBody>
      </p:sp>
      <p:sp>
        <p:nvSpPr>
          <p:cNvPr id="3" name="Content Placeholder 2">
            <a:extLst>
              <a:ext uri="{FF2B5EF4-FFF2-40B4-BE49-F238E27FC236}">
                <a16:creationId xmlns:a16="http://schemas.microsoft.com/office/drawing/2014/main" id="{B5B83D81-35B7-FD0D-0662-1012B86E973B}"/>
              </a:ext>
            </a:extLst>
          </p:cNvPr>
          <p:cNvSpPr>
            <a:spLocks noGrp="1"/>
          </p:cNvSpPr>
          <p:nvPr>
            <p:ph idx="1"/>
          </p:nvPr>
        </p:nvSpPr>
        <p:spPr>
          <a:xfrm>
            <a:off x="685332" y="1310362"/>
            <a:ext cx="7886700" cy="2957372"/>
          </a:xfrm>
        </p:spPr>
        <p:txBody>
          <a:bodyPr>
            <a:noAutofit/>
          </a:bodyPr>
          <a:lstStyle/>
          <a:p>
            <a:r>
              <a:rPr lang="en-GB" cap="none" dirty="0"/>
              <a:t>COCSC is currently unincorporated</a:t>
            </a:r>
          </a:p>
          <a:p>
            <a:r>
              <a:rPr lang="en-GB" cap="none" dirty="0"/>
              <a:t>Three options have been evaluated</a:t>
            </a:r>
          </a:p>
          <a:p>
            <a:pPr lvl="1"/>
            <a:r>
              <a:rPr lang="en-GB" cap="none" dirty="0"/>
              <a:t>Registered Charity</a:t>
            </a:r>
          </a:p>
          <a:p>
            <a:pPr lvl="1"/>
            <a:r>
              <a:rPr lang="en-GB" cap="none" dirty="0"/>
              <a:t>Charitable Incorporated Organisation</a:t>
            </a:r>
          </a:p>
          <a:p>
            <a:pPr lvl="1"/>
            <a:r>
              <a:rPr lang="en-GB" cap="none" dirty="0"/>
              <a:t>Community Amateur Sports Club</a:t>
            </a:r>
          </a:p>
          <a:p>
            <a:r>
              <a:rPr lang="en-GB" cap="none" dirty="0"/>
              <a:t>The CIO model appears to be the most attractive option</a:t>
            </a:r>
          </a:p>
          <a:p>
            <a:pPr lvl="1"/>
            <a:r>
              <a:rPr lang="en-GB" cap="none" dirty="0"/>
              <a:t>Single registration with the Charities Commission</a:t>
            </a:r>
          </a:p>
          <a:p>
            <a:pPr lvl="1"/>
            <a:r>
              <a:rPr lang="en-GB" cap="none" dirty="0"/>
              <a:t>Not liable for Corporation Tax</a:t>
            </a:r>
          </a:p>
          <a:p>
            <a:pPr lvl="1"/>
            <a:r>
              <a:rPr lang="en-GB" cap="none" dirty="0"/>
              <a:t>Potential for ‘Gift Aid’ to be claimed on membership fees</a:t>
            </a:r>
          </a:p>
          <a:p>
            <a:pPr lvl="1"/>
            <a:r>
              <a:rPr lang="en-GB" cap="none" dirty="0"/>
              <a:t>Limited liability for Trustees</a:t>
            </a:r>
          </a:p>
          <a:p>
            <a:pPr lvl="1"/>
            <a:endParaRPr lang="en-GB" cap="none" dirty="0"/>
          </a:p>
          <a:p>
            <a:pPr lvl="1"/>
            <a:endParaRPr lang="en-GB" cap="none" dirty="0"/>
          </a:p>
          <a:p>
            <a:endParaRPr lang="en-GB" sz="1600" dirty="0"/>
          </a:p>
        </p:txBody>
      </p:sp>
      <p:sp>
        <p:nvSpPr>
          <p:cNvPr id="4" name="Rectangle: Rounded Corners 3">
            <a:extLst>
              <a:ext uri="{FF2B5EF4-FFF2-40B4-BE49-F238E27FC236}">
                <a16:creationId xmlns:a16="http://schemas.microsoft.com/office/drawing/2014/main" id="{CFF3DDF3-F3DE-5E3F-5BC9-BAD8522D7C89}"/>
              </a:ext>
            </a:extLst>
          </p:cNvPr>
          <p:cNvSpPr/>
          <p:nvPr/>
        </p:nvSpPr>
        <p:spPr>
          <a:xfrm>
            <a:off x="362604" y="6154512"/>
            <a:ext cx="7886699" cy="5632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Motion: Does the Membership Agree to the Committee’s Proposal to start the transition to becoming a CIO?</a:t>
            </a:r>
          </a:p>
        </p:txBody>
      </p:sp>
    </p:spTree>
    <p:extLst>
      <p:ext uri="{BB962C8B-B14F-4D97-AF65-F5344CB8AC3E}">
        <p14:creationId xmlns:p14="http://schemas.microsoft.com/office/powerpoint/2010/main" val="66245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FAD8-5855-2A0D-F0AF-8D2723278F37}"/>
              </a:ext>
            </a:extLst>
          </p:cNvPr>
          <p:cNvSpPr>
            <a:spLocks noGrp="1"/>
          </p:cNvSpPr>
          <p:nvPr>
            <p:ph type="title"/>
          </p:nvPr>
        </p:nvSpPr>
        <p:spPr>
          <a:xfrm>
            <a:off x="685332" y="618519"/>
            <a:ext cx="7773338" cy="675710"/>
          </a:xfrm>
        </p:spPr>
        <p:txBody>
          <a:bodyPr>
            <a:noAutofit/>
          </a:bodyPr>
          <a:lstStyle/>
          <a:p>
            <a:r>
              <a:rPr lang="en-GB" dirty="0">
                <a:solidFill>
                  <a:srgbClr val="0070C0"/>
                </a:solidFill>
              </a:rPr>
              <a:t>A range of Alternatives have been evaluated</a:t>
            </a:r>
          </a:p>
        </p:txBody>
      </p:sp>
      <p:graphicFrame>
        <p:nvGraphicFramePr>
          <p:cNvPr id="5" name="Content Placeholder 4">
            <a:extLst>
              <a:ext uri="{FF2B5EF4-FFF2-40B4-BE49-F238E27FC236}">
                <a16:creationId xmlns:a16="http://schemas.microsoft.com/office/drawing/2014/main" id="{3543D321-385E-4258-ED8D-0269B8FB82E9}"/>
              </a:ext>
            </a:extLst>
          </p:cNvPr>
          <p:cNvGraphicFramePr>
            <a:graphicFrameLocks noGrp="1"/>
          </p:cNvGraphicFramePr>
          <p:nvPr>
            <p:ph idx="1"/>
          </p:nvPr>
        </p:nvGraphicFramePr>
        <p:xfrm>
          <a:off x="593351" y="1624818"/>
          <a:ext cx="8165726" cy="4251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Up Arrow Callout 2">
            <a:extLst>
              <a:ext uri="{FF2B5EF4-FFF2-40B4-BE49-F238E27FC236}">
                <a16:creationId xmlns:a16="http://schemas.microsoft.com/office/drawing/2014/main" id="{C0D6EAE5-92E3-F750-0C92-1150DCD7570E}"/>
              </a:ext>
            </a:extLst>
          </p:cNvPr>
          <p:cNvSpPr/>
          <p:nvPr/>
        </p:nvSpPr>
        <p:spPr>
          <a:xfrm>
            <a:off x="3444822" y="5730240"/>
            <a:ext cx="2462784" cy="816864"/>
          </a:xfrm>
          <a:prstGeom prst="upArrow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Preferred Option</a:t>
            </a:r>
          </a:p>
        </p:txBody>
      </p:sp>
    </p:spTree>
    <p:extLst>
      <p:ext uri="{BB962C8B-B14F-4D97-AF65-F5344CB8AC3E}">
        <p14:creationId xmlns:p14="http://schemas.microsoft.com/office/powerpoint/2010/main" val="500856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B462-FB66-BF04-F1C1-ED12BA2D3615}"/>
              </a:ext>
            </a:extLst>
          </p:cNvPr>
          <p:cNvSpPr>
            <a:spLocks noGrp="1"/>
          </p:cNvSpPr>
          <p:nvPr>
            <p:ph type="title"/>
          </p:nvPr>
        </p:nvSpPr>
        <p:spPr>
          <a:xfrm>
            <a:off x="685332" y="618518"/>
            <a:ext cx="7773338" cy="907827"/>
          </a:xfrm>
        </p:spPr>
        <p:txBody>
          <a:bodyPr>
            <a:noAutofit/>
          </a:bodyPr>
          <a:lstStyle/>
          <a:p>
            <a:r>
              <a:rPr lang="en-GB" dirty="0">
                <a:solidFill>
                  <a:srgbClr val="0070C0"/>
                </a:solidFill>
              </a:rPr>
              <a:t>Benefits and Drawbacks of Becoming a CIO</a:t>
            </a:r>
          </a:p>
        </p:txBody>
      </p:sp>
      <p:sp>
        <p:nvSpPr>
          <p:cNvPr id="3" name="Content Placeholder 2">
            <a:extLst>
              <a:ext uri="{FF2B5EF4-FFF2-40B4-BE49-F238E27FC236}">
                <a16:creationId xmlns:a16="http://schemas.microsoft.com/office/drawing/2014/main" id="{B2DCBF7E-8A16-6D54-2FD5-E6D8CECBF944}"/>
              </a:ext>
            </a:extLst>
          </p:cNvPr>
          <p:cNvSpPr>
            <a:spLocks noGrp="1"/>
          </p:cNvSpPr>
          <p:nvPr>
            <p:ph sz="half" idx="1"/>
          </p:nvPr>
        </p:nvSpPr>
        <p:spPr/>
        <p:txBody>
          <a:bodyPr>
            <a:normAutofit fontScale="55000" lnSpcReduction="20000"/>
          </a:bodyPr>
          <a:lstStyle/>
          <a:p>
            <a:pPr>
              <a:buNone/>
            </a:pPr>
            <a:r>
              <a:rPr lang="en-US" b="1" dirty="0"/>
              <a:t>Benefits</a:t>
            </a:r>
          </a:p>
          <a:p>
            <a:pPr>
              <a:buFont typeface="Arial" panose="020B0604020202020204" pitchFamily="34" charset="0"/>
              <a:buChar char="•"/>
            </a:pPr>
            <a:r>
              <a:rPr lang="en-US" b="1" dirty="0"/>
              <a:t>Limited Liability</a:t>
            </a:r>
            <a:r>
              <a:rPr lang="en-US" dirty="0"/>
              <a:t>: Trustees are not personally liable for the charity’s debts, protecting individuals involved</a:t>
            </a:r>
          </a:p>
          <a:p>
            <a:pPr>
              <a:buFont typeface="Arial" panose="020B0604020202020204" pitchFamily="34" charset="0"/>
              <a:buChar char="•"/>
            </a:pPr>
            <a:r>
              <a:rPr lang="en-US" b="1" dirty="0"/>
              <a:t>Single Regulatory Body</a:t>
            </a:r>
            <a:r>
              <a:rPr lang="en-US" dirty="0"/>
              <a:t>: CIOs are regulated </a:t>
            </a:r>
            <a:r>
              <a:rPr lang="en-US" b="1" dirty="0"/>
              <a:t>only</a:t>
            </a:r>
            <a:r>
              <a:rPr lang="en-US" dirty="0"/>
              <a:t> by the Charity Commission, unlike charitable companies, which must also report to Companies House</a:t>
            </a:r>
          </a:p>
          <a:p>
            <a:pPr>
              <a:buFont typeface="Arial" panose="020B0604020202020204" pitchFamily="34" charset="0"/>
              <a:buChar char="•"/>
            </a:pPr>
            <a:r>
              <a:rPr lang="en-US" b="1" dirty="0"/>
              <a:t>Simplified Reporting</a:t>
            </a:r>
            <a:r>
              <a:rPr lang="en-US" dirty="0"/>
              <a:t>: CIOs have </a:t>
            </a:r>
            <a:r>
              <a:rPr lang="en-US" b="1" dirty="0"/>
              <a:t>fewer administrative burdens</a:t>
            </a:r>
            <a:r>
              <a:rPr lang="en-US" dirty="0"/>
              <a:t> compared to charitable companies, making compliance easier</a:t>
            </a:r>
          </a:p>
          <a:p>
            <a:pPr>
              <a:buFont typeface="Arial" panose="020B0604020202020204" pitchFamily="34" charset="0"/>
              <a:buChar char="•"/>
            </a:pPr>
            <a:r>
              <a:rPr lang="en-US" b="1" dirty="0"/>
              <a:t>Legal Personality</a:t>
            </a:r>
            <a:r>
              <a:rPr lang="en-US" dirty="0"/>
              <a:t>: A CIO can </a:t>
            </a:r>
            <a:r>
              <a:rPr lang="en-US" b="1" dirty="0"/>
              <a:t>own property, enter contracts, and employ staff</a:t>
            </a:r>
            <a:r>
              <a:rPr lang="en-US" dirty="0"/>
              <a:t> in its own name, rather than relying on trustees</a:t>
            </a:r>
          </a:p>
          <a:p>
            <a:pPr>
              <a:buFont typeface="Arial" panose="020B0604020202020204" pitchFamily="34" charset="0"/>
              <a:buChar char="•"/>
            </a:pPr>
            <a:r>
              <a:rPr lang="en-US" b="1" dirty="0"/>
              <a:t>Public Trust &amp; Funding</a:t>
            </a:r>
            <a:r>
              <a:rPr lang="en-US" dirty="0"/>
              <a:t>: Charitable status can enhance credibility, making it easier to </a:t>
            </a:r>
            <a:r>
              <a:rPr lang="en-US" b="1" dirty="0"/>
              <a:t>secure grants and donations</a:t>
            </a:r>
            <a:endParaRPr lang="en-US" dirty="0"/>
          </a:p>
          <a:p>
            <a:endParaRPr lang="en-GB" dirty="0"/>
          </a:p>
        </p:txBody>
      </p:sp>
      <p:sp>
        <p:nvSpPr>
          <p:cNvPr id="4" name="Content Placeholder 3">
            <a:extLst>
              <a:ext uri="{FF2B5EF4-FFF2-40B4-BE49-F238E27FC236}">
                <a16:creationId xmlns:a16="http://schemas.microsoft.com/office/drawing/2014/main" id="{8543EAC0-9DEB-6BFF-F269-900FE174D6C0}"/>
              </a:ext>
            </a:extLst>
          </p:cNvPr>
          <p:cNvSpPr>
            <a:spLocks noGrp="1"/>
          </p:cNvSpPr>
          <p:nvPr>
            <p:ph sz="half" idx="2"/>
          </p:nvPr>
        </p:nvSpPr>
        <p:spPr/>
        <p:txBody>
          <a:bodyPr>
            <a:normAutofit fontScale="55000" lnSpcReduction="20000"/>
          </a:bodyPr>
          <a:lstStyle/>
          <a:p>
            <a:pPr>
              <a:buNone/>
            </a:pPr>
            <a:r>
              <a:rPr lang="en-US" b="1" dirty="0"/>
              <a:t>Drawbacks</a:t>
            </a:r>
          </a:p>
          <a:p>
            <a:pPr>
              <a:buFont typeface="Arial" panose="020B0604020202020204" pitchFamily="34" charset="0"/>
              <a:buChar char="•"/>
            </a:pPr>
            <a:r>
              <a:rPr lang="en-US" b="1" dirty="0"/>
              <a:t>Exclusively Charitable Purpose</a:t>
            </a:r>
            <a:r>
              <a:rPr lang="en-US" dirty="0"/>
              <a:t>: CIOs must operate </a:t>
            </a:r>
            <a:r>
              <a:rPr lang="en-US" b="1" dirty="0"/>
              <a:t>only</a:t>
            </a:r>
            <a:r>
              <a:rPr lang="en-US" dirty="0"/>
              <a:t> for charitable purposes, limiting flexibility in activities</a:t>
            </a:r>
          </a:p>
          <a:p>
            <a:pPr>
              <a:buFont typeface="Arial" panose="020B0604020202020204" pitchFamily="34" charset="0"/>
              <a:buChar char="•"/>
            </a:pPr>
            <a:r>
              <a:rPr lang="en-US" b="1" dirty="0"/>
              <a:t>Irreversible Registration</a:t>
            </a:r>
            <a:r>
              <a:rPr lang="en-US" dirty="0"/>
              <a:t>: Once registered as a CIO, </a:t>
            </a:r>
            <a:r>
              <a:rPr lang="en-US" b="1" dirty="0"/>
              <a:t>it cannot revert</a:t>
            </a:r>
            <a:r>
              <a:rPr lang="en-US" dirty="0"/>
              <a:t> to an unincorporated structure</a:t>
            </a:r>
          </a:p>
          <a:p>
            <a:pPr>
              <a:buFont typeface="Arial" panose="020B0604020202020204" pitchFamily="34" charset="0"/>
              <a:buChar char="•"/>
            </a:pPr>
            <a:r>
              <a:rPr lang="en-US" b="1" dirty="0"/>
              <a:t>Regulatory Scrutiny</a:t>
            </a:r>
            <a:r>
              <a:rPr lang="en-US" dirty="0"/>
              <a:t>: CIOs must comply with </a:t>
            </a:r>
            <a:r>
              <a:rPr lang="en-US" b="1" dirty="0"/>
              <a:t>strict Charity Commission regulations</a:t>
            </a:r>
            <a:r>
              <a:rPr lang="en-US" dirty="0"/>
              <a:t>, including governance and financial reporting</a:t>
            </a:r>
          </a:p>
          <a:p>
            <a:pPr>
              <a:buFont typeface="Arial" panose="020B0604020202020204" pitchFamily="34" charset="0"/>
              <a:buChar char="•"/>
            </a:pPr>
            <a:r>
              <a:rPr lang="en-US" b="1" dirty="0"/>
              <a:t>Limited Trading Ability</a:t>
            </a:r>
            <a:r>
              <a:rPr lang="en-US" dirty="0"/>
              <a:t>: CIOs face restrictions on </a:t>
            </a:r>
            <a:r>
              <a:rPr lang="en-US" b="1" dirty="0"/>
              <a:t>commercial activities</a:t>
            </a:r>
            <a:r>
              <a:rPr lang="en-US" dirty="0"/>
              <a:t>, requiring a separate trading subsidiary for significant business operations</a:t>
            </a:r>
          </a:p>
          <a:p>
            <a:pPr>
              <a:buFont typeface="Arial" panose="020B0604020202020204" pitchFamily="34" charset="0"/>
              <a:buChar char="•"/>
            </a:pPr>
            <a:r>
              <a:rPr lang="en-US" b="1" dirty="0"/>
              <a:t>Time-Consuming Setup</a:t>
            </a:r>
            <a:r>
              <a:rPr lang="en-US" dirty="0"/>
              <a:t>: Establishing a CIO requires </a:t>
            </a:r>
            <a:r>
              <a:rPr lang="en-US" b="1" dirty="0"/>
              <a:t>formal registration</a:t>
            </a:r>
            <a:r>
              <a:rPr lang="en-US" dirty="0"/>
              <a:t>, which can take longer than setting up an unincorporated charity</a:t>
            </a:r>
          </a:p>
        </p:txBody>
      </p:sp>
    </p:spTree>
    <p:extLst>
      <p:ext uri="{BB962C8B-B14F-4D97-AF65-F5344CB8AC3E}">
        <p14:creationId xmlns:p14="http://schemas.microsoft.com/office/powerpoint/2010/main" val="5279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3A57-52DD-599A-AAC3-7CB243797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26172-07F3-422F-E274-5C5F58FC12D2}"/>
              </a:ext>
            </a:extLst>
          </p:cNvPr>
          <p:cNvSpPr>
            <a:spLocks noGrp="1"/>
          </p:cNvSpPr>
          <p:nvPr>
            <p:ph type="ctrTitle"/>
          </p:nvPr>
        </p:nvSpPr>
        <p:spPr>
          <a:xfrm>
            <a:off x="474133" y="1300787"/>
            <a:ext cx="8286045" cy="1442414"/>
          </a:xfrm>
        </p:spPr>
        <p:txBody>
          <a:bodyPr>
            <a:normAutofit/>
          </a:bodyPr>
          <a:lstStyle/>
          <a:p>
            <a:r>
              <a:rPr lang="en-GB" sz="3600" dirty="0">
                <a:solidFill>
                  <a:srgbClr val="0070C0"/>
                </a:solidFill>
              </a:rPr>
              <a:t>Appointments of WELFARE OFFICERS</a:t>
            </a:r>
          </a:p>
        </p:txBody>
      </p:sp>
      <p:pic>
        <p:nvPicPr>
          <p:cNvPr id="5" name="Picture 4" descr="Description: header.jpg">
            <a:extLst>
              <a:ext uri="{FF2B5EF4-FFF2-40B4-BE49-F238E27FC236}">
                <a16:creationId xmlns:a16="http://schemas.microsoft.com/office/drawing/2014/main" id="{AA4429A8-D042-F540-39A9-90906563A67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
        <p:nvSpPr>
          <p:cNvPr id="7" name="Rectangle 3">
            <a:extLst>
              <a:ext uri="{FF2B5EF4-FFF2-40B4-BE49-F238E27FC236}">
                <a16:creationId xmlns:a16="http://schemas.microsoft.com/office/drawing/2014/main" id="{E3247834-6491-E1DB-A3D4-FD83C84589D2}"/>
              </a:ext>
            </a:extLst>
          </p:cNvPr>
          <p:cNvSpPr txBox="1">
            <a:spLocks noChangeArrowheads="1"/>
          </p:cNvSpPr>
          <p:nvPr/>
        </p:nvSpPr>
        <p:spPr>
          <a:xfrm>
            <a:off x="1097280" y="3161777"/>
            <a:ext cx="7144119" cy="3312603"/>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marL="172720" algn="l">
              <a:lnSpc>
                <a:spcPct val="80000"/>
              </a:lnSpc>
            </a:pPr>
            <a:r>
              <a:rPr lang="en-GB" altLang="en-US" sz="2800" cap="none" dirty="0"/>
              <a:t>Amy Shayle remains Welfare Officer</a:t>
            </a:r>
          </a:p>
          <a:p>
            <a:pPr marL="172720" algn="l">
              <a:lnSpc>
                <a:spcPct val="80000"/>
              </a:lnSpc>
            </a:pPr>
            <a:r>
              <a:rPr lang="en-GB" altLang="en-US" sz="2800" cap="none" dirty="0"/>
              <a:t>Lindsay Harvey is appointed Welfare Officer</a:t>
            </a:r>
          </a:p>
        </p:txBody>
      </p:sp>
    </p:spTree>
    <p:extLst>
      <p:ext uri="{BB962C8B-B14F-4D97-AF65-F5344CB8AC3E}">
        <p14:creationId xmlns:p14="http://schemas.microsoft.com/office/powerpoint/2010/main" val="1035738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133" y="1300786"/>
            <a:ext cx="8286045" cy="1949759"/>
          </a:xfrm>
        </p:spPr>
        <p:txBody>
          <a:bodyPr>
            <a:normAutofit fontScale="90000"/>
          </a:bodyPr>
          <a:lstStyle/>
          <a:p>
            <a:r>
              <a:rPr lang="en-GB" sz="3600" dirty="0">
                <a:solidFill>
                  <a:srgbClr val="0070C0"/>
                </a:solidFill>
              </a:rPr>
              <a:t>Election of the Executive Officers and other members of the Committee  </a:t>
            </a:r>
            <a:br>
              <a:rPr lang="en-GB" sz="3600" dirty="0"/>
            </a:br>
            <a:endParaRPr lang="en-GB" sz="3600" dirty="0">
              <a:solidFill>
                <a:srgbClr val="0070C0"/>
              </a:solidFill>
            </a:endParaRPr>
          </a:p>
        </p:txBody>
      </p:sp>
      <p:sp>
        <p:nvSpPr>
          <p:cNvPr id="3" name="Subtitle 2"/>
          <p:cNvSpPr>
            <a:spLocks noGrp="1"/>
          </p:cNvSpPr>
          <p:nvPr>
            <p:ph type="subTitle" idx="1"/>
          </p:nvPr>
        </p:nvSpPr>
        <p:spPr/>
        <p:txBody>
          <a:bodyPr>
            <a:normAutofit/>
          </a:bodyPr>
          <a:lstStyle/>
          <a:p>
            <a:endParaRPr lang="en-GB" sz="3200" dirty="0"/>
          </a:p>
        </p:txBody>
      </p:sp>
      <p:pic>
        <p:nvPicPr>
          <p:cNvPr id="5" name="Picture 4" descr="Description: header.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971865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CF86C2-0581-46C8-8BAE-C83E3E4B5145}"/>
              </a:ext>
            </a:extLst>
          </p:cNvPr>
          <p:cNvSpPr>
            <a:spLocks noGrp="1"/>
          </p:cNvSpPr>
          <p:nvPr>
            <p:ph type="title"/>
          </p:nvPr>
        </p:nvSpPr>
        <p:spPr/>
        <p:txBody>
          <a:bodyPr/>
          <a:lstStyle/>
          <a:p>
            <a:r>
              <a:rPr lang="en-GB" dirty="0">
                <a:solidFill>
                  <a:srgbClr val="0070C0"/>
                </a:solidFill>
              </a:rPr>
              <a:t>Nominated Members</a:t>
            </a:r>
          </a:p>
        </p:txBody>
      </p:sp>
      <p:sp>
        <p:nvSpPr>
          <p:cNvPr id="15" name="TextBox 14">
            <a:extLst>
              <a:ext uri="{FF2B5EF4-FFF2-40B4-BE49-F238E27FC236}">
                <a16:creationId xmlns:a16="http://schemas.microsoft.com/office/drawing/2014/main" id="{B21FE8AC-5338-4C25-9D31-90A72C2D80EF}"/>
              </a:ext>
            </a:extLst>
          </p:cNvPr>
          <p:cNvSpPr txBox="1"/>
          <p:nvPr/>
        </p:nvSpPr>
        <p:spPr>
          <a:xfrm>
            <a:off x="1174958" y="5101379"/>
            <a:ext cx="5014428" cy="648896"/>
          </a:xfrm>
          <a:prstGeom prst="rect">
            <a:avLst/>
          </a:prstGeom>
          <a:noFill/>
        </p:spPr>
        <p:txBody>
          <a:bodyPr wrap="square">
            <a:spAutoFit/>
          </a:bodyPr>
          <a:lstStyle/>
          <a:p>
            <a:pPr>
              <a:spcBef>
                <a:spcPts val="500"/>
              </a:spcBef>
              <a:spcAft>
                <a:spcPts val="0"/>
              </a:spcAft>
            </a:pPr>
            <a:r>
              <a:rPr lang="en-GB" sz="1600" u="sng" dirty="0">
                <a:latin typeface="Calibri" panose="020F0502020204030204" pitchFamily="34" charset="0"/>
                <a:ea typeface="Times New Roman" panose="02020603050405020304" pitchFamily="18" charset="0"/>
                <a:cs typeface="Times New Roman" panose="02020603050405020304" pitchFamily="18" charset="0"/>
              </a:rPr>
              <a:t>KEY</a:t>
            </a:r>
            <a:r>
              <a:rPr lang="en-GB" sz="1600" dirty="0">
                <a:latin typeface="Calibri" panose="020F0502020204030204" pitchFamily="34" charset="0"/>
                <a:ea typeface="Times New Roman" panose="02020603050405020304" pitchFamily="18" charset="0"/>
                <a:cs typeface="Times New Roman" panose="02020603050405020304" pitchFamily="18" charset="0"/>
              </a:rPr>
              <a:t>:</a:t>
            </a:r>
            <a:endParaRPr lang="en-GB" sz="1600" dirty="0">
              <a:latin typeface="Bookman Old Style" panose="02050604050505020204" pitchFamily="18" charset="0"/>
              <a:ea typeface="Times New Roman" panose="02020603050405020304" pitchFamily="18" charset="0"/>
              <a:cs typeface="Times New Roman" panose="02020603050405020304" pitchFamily="18" charset="0"/>
            </a:endParaRPr>
          </a:p>
          <a:p>
            <a:pPr>
              <a:spcBef>
                <a:spcPts val="500"/>
              </a:spcBef>
              <a:spcAft>
                <a:spcPts val="0"/>
              </a:spcAft>
            </a:pPr>
            <a:r>
              <a:rPr lang="en-GB" sz="1600" b="1" dirty="0">
                <a:latin typeface="Calibri" panose="020F0502020204030204" pitchFamily="34" charset="0"/>
                <a:ea typeface="Times New Roman" panose="02020603050405020304" pitchFamily="18" charset="0"/>
                <a:cs typeface="Times New Roman" panose="02020603050405020304" pitchFamily="18" charset="0"/>
              </a:rPr>
              <a:t>Hon </a:t>
            </a:r>
            <a:r>
              <a:rPr lang="en-GB" sz="1600" dirty="0">
                <a:latin typeface="Calibri" panose="020F0502020204030204" pitchFamily="34" charset="0"/>
                <a:ea typeface="Times New Roman" panose="02020603050405020304" pitchFamily="18" charset="0"/>
                <a:cs typeface="Times New Roman" panose="02020603050405020304" pitchFamily="18" charset="0"/>
              </a:rPr>
              <a:t>– Honorary	</a:t>
            </a:r>
            <a:r>
              <a:rPr lang="en-GB" sz="16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M</a:t>
            </a:r>
            <a:r>
              <a:rPr lang="en-GB" sz="1600" dirty="0">
                <a:latin typeface="Calibri" panose="020F0502020204030204" pitchFamily="34" charset="0"/>
                <a:ea typeface="Times New Roman" panose="02020603050405020304" pitchFamily="18" charset="0"/>
                <a:cs typeface="Times New Roman" panose="02020603050405020304" pitchFamily="18" charset="0"/>
              </a:rPr>
              <a:t> – Mandatory	</a:t>
            </a:r>
            <a:r>
              <a:rPr lang="en-GB" sz="16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E </a:t>
            </a:r>
            <a:r>
              <a:rPr lang="en-GB" sz="1600" dirty="0">
                <a:latin typeface="Calibri" panose="020F0502020204030204" pitchFamily="34" charset="0"/>
                <a:ea typeface="Times New Roman" panose="02020603050405020304" pitchFamily="18" charset="0"/>
                <a:cs typeface="Times New Roman" panose="02020603050405020304" pitchFamily="18" charset="0"/>
              </a:rPr>
              <a:t>– Elected</a:t>
            </a:r>
          </a:p>
        </p:txBody>
      </p:sp>
      <p:graphicFrame>
        <p:nvGraphicFramePr>
          <p:cNvPr id="7" name="Table 6">
            <a:extLst>
              <a:ext uri="{FF2B5EF4-FFF2-40B4-BE49-F238E27FC236}">
                <a16:creationId xmlns:a16="http://schemas.microsoft.com/office/drawing/2014/main" id="{BC4BEB09-B53E-4641-D237-95326ED415FE}"/>
              </a:ext>
            </a:extLst>
          </p:cNvPr>
          <p:cNvGraphicFramePr>
            <a:graphicFrameLocks noGrp="1"/>
          </p:cNvGraphicFramePr>
          <p:nvPr>
            <p:extLst>
              <p:ext uri="{D42A27DB-BD31-4B8C-83A1-F6EECF244321}">
                <p14:modId xmlns:p14="http://schemas.microsoft.com/office/powerpoint/2010/main" val="721233714"/>
              </p:ext>
            </p:extLst>
          </p:nvPr>
        </p:nvGraphicFramePr>
        <p:xfrm>
          <a:off x="1197562" y="1756621"/>
          <a:ext cx="6577781" cy="3021856"/>
        </p:xfrm>
        <a:graphic>
          <a:graphicData uri="http://schemas.openxmlformats.org/drawingml/2006/table">
            <a:tbl>
              <a:tblPr/>
              <a:tblGrid>
                <a:gridCol w="1999881">
                  <a:extLst>
                    <a:ext uri="{9D8B030D-6E8A-4147-A177-3AD203B41FA5}">
                      <a16:colId xmlns:a16="http://schemas.microsoft.com/office/drawing/2014/main" val="3206722323"/>
                    </a:ext>
                  </a:extLst>
                </a:gridCol>
                <a:gridCol w="755118">
                  <a:extLst>
                    <a:ext uri="{9D8B030D-6E8A-4147-A177-3AD203B41FA5}">
                      <a16:colId xmlns:a16="http://schemas.microsoft.com/office/drawing/2014/main" val="818217102"/>
                    </a:ext>
                  </a:extLst>
                </a:gridCol>
                <a:gridCol w="2076572">
                  <a:extLst>
                    <a:ext uri="{9D8B030D-6E8A-4147-A177-3AD203B41FA5}">
                      <a16:colId xmlns:a16="http://schemas.microsoft.com/office/drawing/2014/main" val="3100945741"/>
                    </a:ext>
                  </a:extLst>
                </a:gridCol>
                <a:gridCol w="1746210">
                  <a:extLst>
                    <a:ext uri="{9D8B030D-6E8A-4147-A177-3AD203B41FA5}">
                      <a16:colId xmlns:a16="http://schemas.microsoft.com/office/drawing/2014/main" val="4083026154"/>
                    </a:ext>
                  </a:extLst>
                </a:gridCol>
              </a:tblGrid>
              <a:tr h="338978">
                <a:tc>
                  <a:txBody>
                    <a:bodyPr/>
                    <a:lstStyle/>
                    <a:p>
                      <a:pPr>
                        <a:buNone/>
                      </a:pPr>
                      <a:r>
                        <a:rPr lang="en-GB" sz="1600" b="1" dirty="0">
                          <a:solidFill>
                            <a:srgbClr val="000000"/>
                          </a:solidFill>
                          <a:effectLst/>
                          <a:latin typeface="+mn-lt"/>
                          <a:ea typeface="Times New Roman" panose="02020603050405020304" pitchFamily="18" charset="0"/>
                          <a:cs typeface="Times New Roman" panose="02020603050405020304" pitchFamily="18" charset="0"/>
                        </a:rPr>
                        <a:t>Position</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buNone/>
                      </a:pPr>
                      <a:r>
                        <a:rPr lang="en-GB" sz="1600" b="1">
                          <a:solidFill>
                            <a:srgbClr val="000000"/>
                          </a:solidFill>
                          <a:effectLst/>
                          <a:latin typeface="+mn-lt"/>
                          <a:ea typeface="Times New Roman" panose="02020603050405020304" pitchFamily="18" charset="0"/>
                          <a:cs typeface="Times New Roman" panose="02020603050405020304" pitchFamily="18" charset="0"/>
                        </a:rPr>
                        <a:t>Status</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buNone/>
                      </a:pPr>
                      <a:r>
                        <a:rPr lang="en-GB" sz="1600" b="1">
                          <a:solidFill>
                            <a:srgbClr val="000000"/>
                          </a:solidFill>
                          <a:effectLst/>
                          <a:latin typeface="+mn-lt"/>
                          <a:ea typeface="Times New Roman" panose="02020603050405020304" pitchFamily="18" charset="0"/>
                          <a:cs typeface="Times New Roman" panose="02020603050405020304" pitchFamily="18" charset="0"/>
                        </a:rPr>
                        <a:t>  Nominated</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buNone/>
                      </a:pPr>
                      <a:r>
                        <a:rPr lang="en-GB" sz="1600" b="1">
                          <a:solidFill>
                            <a:srgbClr val="000000"/>
                          </a:solidFill>
                          <a:effectLst/>
                          <a:latin typeface="+mn-lt"/>
                          <a:ea typeface="Times New Roman" panose="02020603050405020304" pitchFamily="18" charset="0"/>
                          <a:cs typeface="Times New Roman" panose="02020603050405020304" pitchFamily="18" charset="0"/>
                        </a:rPr>
                        <a:t>Seconded</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63533368"/>
                  </a:ext>
                </a:extLst>
              </a:tr>
              <a:tr h="338978">
                <a:tc>
                  <a:txBody>
                    <a:bodyPr/>
                    <a:lstStyle/>
                    <a:p>
                      <a:pPr>
                        <a:spcBef>
                          <a:spcPts val="600"/>
                        </a:spcBef>
                        <a:buNone/>
                      </a:pPr>
                      <a:r>
                        <a:rPr lang="en-GB" sz="1600" b="1" dirty="0">
                          <a:solidFill>
                            <a:srgbClr val="FF0000"/>
                          </a:solidFill>
                          <a:effectLst/>
                          <a:latin typeface="+mn-lt"/>
                          <a:ea typeface="Times New Roman" panose="02020603050405020304" pitchFamily="18" charset="0"/>
                          <a:cs typeface="Times New Roman" panose="02020603050405020304" pitchFamily="18" charset="0"/>
                        </a:rPr>
                        <a:t>Chairperson </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dirty="0">
                          <a:solidFill>
                            <a:srgbClr val="FF0000"/>
                          </a:solidFill>
                          <a:effectLst/>
                          <a:latin typeface="+mn-lt"/>
                          <a:ea typeface="Times New Roman" panose="02020603050405020304" pitchFamily="18" charset="0"/>
                          <a:cs typeface="Times New Roman" panose="02020603050405020304" pitchFamily="18" charset="0"/>
                        </a:rPr>
                        <a:t>M</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effectLst/>
                          <a:latin typeface="+mn-lt"/>
                          <a:ea typeface="Times New Roman" panose="02020603050405020304" pitchFamily="18" charset="0"/>
                          <a:cs typeface="Times New Roman" panose="02020603050405020304" pitchFamily="18" charset="0"/>
                        </a:rPr>
                        <a:t>Jonathan Bell</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effectLst/>
                          <a:latin typeface="+mn-lt"/>
                          <a:ea typeface="Times New Roman" panose="02020603050405020304" pitchFamily="18" charset="0"/>
                          <a:cs typeface="Times New Roman" panose="02020603050405020304" pitchFamily="18" charset="0"/>
                        </a:rPr>
                        <a:t>Nicky Phillips</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1963697"/>
                  </a:ext>
                </a:extLst>
              </a:tr>
              <a:tr h="493994">
                <a:tc>
                  <a:txBody>
                    <a:bodyPr/>
                    <a:lstStyle/>
                    <a:p>
                      <a:pPr>
                        <a:spcBef>
                          <a:spcPts val="600"/>
                        </a:spcBef>
                        <a:buNone/>
                      </a:pPr>
                      <a:r>
                        <a:rPr lang="en-GB" sz="1600" b="1">
                          <a:solidFill>
                            <a:srgbClr val="FF0000"/>
                          </a:solidFill>
                          <a:effectLst/>
                          <a:latin typeface="+mn-lt"/>
                          <a:ea typeface="Times New Roman" panose="02020603050405020304" pitchFamily="18" charset="0"/>
                          <a:cs typeface="Times New Roman" panose="02020603050405020304" pitchFamily="18" charset="0"/>
                        </a:rPr>
                        <a:t>Secretary</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dirty="0">
                          <a:solidFill>
                            <a:srgbClr val="FF0000"/>
                          </a:solidFill>
                          <a:effectLst/>
                          <a:latin typeface="+mn-lt"/>
                          <a:ea typeface="Times New Roman" panose="02020603050405020304" pitchFamily="18" charset="0"/>
                          <a:cs typeface="Times New Roman" panose="02020603050405020304" pitchFamily="18" charset="0"/>
                        </a:rPr>
                        <a:t>M</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US" sz="1600" b="1" dirty="0">
                          <a:effectLst/>
                          <a:latin typeface="+mn-lt"/>
                          <a:ea typeface="Times New Roman" panose="02020603050405020304" pitchFamily="18" charset="0"/>
                          <a:cs typeface="Times New Roman" panose="02020603050405020304" pitchFamily="18" charset="0"/>
                        </a:rPr>
                        <a:t>Sally Nicholl</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effectLst/>
                          <a:latin typeface="+mn-lt"/>
                          <a:ea typeface="Times New Roman" panose="02020603050405020304" pitchFamily="18" charset="0"/>
                          <a:cs typeface="Times New Roman" panose="02020603050405020304" pitchFamily="18" charset="0"/>
                        </a:rPr>
                        <a:t>Sylvaine Bruggraber</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2844468"/>
                  </a:ext>
                </a:extLst>
              </a:tr>
              <a:tr h="338978">
                <a:tc>
                  <a:txBody>
                    <a:bodyPr/>
                    <a:lstStyle/>
                    <a:p>
                      <a:pPr>
                        <a:spcBef>
                          <a:spcPts val="600"/>
                        </a:spcBef>
                        <a:buNone/>
                      </a:pPr>
                      <a:r>
                        <a:rPr lang="en-GB" sz="1600" b="1">
                          <a:solidFill>
                            <a:srgbClr val="FF0000"/>
                          </a:solidFill>
                          <a:effectLst/>
                          <a:latin typeface="+mn-lt"/>
                          <a:ea typeface="Times New Roman" panose="02020603050405020304" pitchFamily="18" charset="0"/>
                          <a:cs typeface="Times New Roman" panose="02020603050405020304" pitchFamily="18" charset="0"/>
                        </a:rPr>
                        <a:t>Treasurer</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solidFill>
                            <a:srgbClr val="FF0000"/>
                          </a:solidFill>
                          <a:effectLst/>
                          <a:latin typeface="+mn-lt"/>
                          <a:ea typeface="Times New Roman" panose="02020603050405020304" pitchFamily="18" charset="0"/>
                          <a:cs typeface="Times New Roman" panose="02020603050405020304" pitchFamily="18" charset="0"/>
                        </a:rPr>
                        <a:t>M</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US" sz="1600" b="1" dirty="0">
                          <a:effectLst/>
                          <a:latin typeface="+mn-lt"/>
                          <a:ea typeface="Times New Roman" panose="02020603050405020304" pitchFamily="18" charset="0"/>
                          <a:cs typeface="Times New Roman" panose="02020603050405020304" pitchFamily="18" charset="0"/>
                        </a:rPr>
                        <a:t>Maggie Lang</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effectLst/>
                          <a:latin typeface="+mn-lt"/>
                          <a:ea typeface="Times New Roman" panose="02020603050405020304" pitchFamily="18" charset="0"/>
                          <a:cs typeface="Times New Roman" panose="02020603050405020304" pitchFamily="18" charset="0"/>
                        </a:rPr>
                        <a:t>Peter Rank</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5316567"/>
                  </a:ext>
                </a:extLst>
              </a:tr>
              <a:tr h="338978">
                <a:tc>
                  <a:txBody>
                    <a:bodyPr/>
                    <a:lstStyle/>
                    <a:p>
                      <a:pPr>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Member 1(optional)</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0">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E</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dirty="0">
                          <a:effectLst/>
                          <a:latin typeface="+mn-lt"/>
                          <a:ea typeface="Times New Roman" panose="02020603050405020304" pitchFamily="18" charset="0"/>
                          <a:cs typeface="Times New Roman" panose="02020603050405020304" pitchFamily="18" charset="0"/>
                        </a:rPr>
                        <a:t>Katharin Page</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effectLst/>
                          <a:latin typeface="+mn-lt"/>
                          <a:ea typeface="Times New Roman" panose="02020603050405020304" pitchFamily="18" charset="0"/>
                          <a:cs typeface="Times New Roman" panose="02020603050405020304" pitchFamily="18" charset="0"/>
                        </a:rPr>
                        <a:t>Amy Shayle</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7597150"/>
                  </a:ext>
                </a:extLst>
              </a:tr>
              <a:tr h="493994">
                <a:tc>
                  <a:txBody>
                    <a:bodyPr/>
                    <a:lstStyle/>
                    <a:p>
                      <a:pPr>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Member 2(optional)</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0">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E</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US" sz="1600" b="1" dirty="0">
                          <a:effectLst/>
                          <a:latin typeface="+mn-lt"/>
                          <a:ea typeface="Times New Roman" panose="02020603050405020304" pitchFamily="18" charset="0"/>
                          <a:cs typeface="Times New Roman" panose="02020603050405020304" pitchFamily="18" charset="0"/>
                        </a:rPr>
                        <a:t>Salvatore Di Maggio</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US" sz="1600" b="1">
                          <a:effectLst/>
                          <a:latin typeface="+mn-lt"/>
                          <a:ea typeface="Times New Roman" panose="02020603050405020304" pitchFamily="18" charset="0"/>
                          <a:cs typeface="Times New Roman" panose="02020603050405020304" pitchFamily="18" charset="0"/>
                        </a:rPr>
                        <a:t>Debora Lucarelli</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1841198"/>
                  </a:ext>
                </a:extLst>
              </a:tr>
              <a:tr h="338978">
                <a:tc>
                  <a:txBody>
                    <a:bodyPr/>
                    <a:lstStyle/>
                    <a:p>
                      <a:pPr>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Member 3(optional)</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0">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E</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US" sz="1600" b="1">
                          <a:effectLst/>
                          <a:latin typeface="+mn-lt"/>
                          <a:ea typeface="Times New Roman" panose="02020603050405020304" pitchFamily="18" charset="0"/>
                          <a:cs typeface="Times New Roman" panose="02020603050405020304" pitchFamily="18" charset="0"/>
                        </a:rPr>
                        <a:t>Daniel Mannion</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US" sz="1600" b="1" dirty="0">
                          <a:effectLst/>
                          <a:latin typeface="+mn-lt"/>
                          <a:ea typeface="Times New Roman" panose="02020603050405020304" pitchFamily="18" charset="0"/>
                          <a:cs typeface="Times New Roman" panose="02020603050405020304" pitchFamily="18" charset="0"/>
                        </a:rPr>
                        <a:t>Hugh Phillips</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3099957"/>
                  </a:ext>
                </a:extLst>
              </a:tr>
              <a:tr h="338978">
                <a:tc>
                  <a:txBody>
                    <a:bodyPr/>
                    <a:lstStyle/>
                    <a:p>
                      <a:pPr>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Member 4(optional)</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0">
                        <a:spcBef>
                          <a:spcPts val="600"/>
                        </a:spcBef>
                        <a:buNone/>
                      </a:pPr>
                      <a:r>
                        <a:rPr lang="en-GB" sz="1600" b="1">
                          <a:solidFill>
                            <a:srgbClr val="0070C0"/>
                          </a:solidFill>
                          <a:effectLst/>
                          <a:latin typeface="+mn-lt"/>
                          <a:ea typeface="Times New Roman" panose="02020603050405020304" pitchFamily="18" charset="0"/>
                          <a:cs typeface="Times New Roman" panose="02020603050405020304" pitchFamily="18" charset="0"/>
                        </a:rPr>
                        <a:t>E</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a:effectLst/>
                          <a:latin typeface="+mn-lt"/>
                          <a:ea typeface="Times New Roman" panose="02020603050405020304" pitchFamily="18" charset="0"/>
                          <a:cs typeface="Times New Roman" panose="02020603050405020304" pitchFamily="18" charset="0"/>
                        </a:rPr>
                        <a:t> </a:t>
                      </a:r>
                      <a:endParaRPr lang="en-GB"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600"/>
                        </a:spcBef>
                        <a:buNone/>
                      </a:pPr>
                      <a:r>
                        <a:rPr lang="en-GB" sz="1600" b="1" dirty="0">
                          <a:effectLst/>
                          <a:latin typeface="+mn-lt"/>
                          <a:ea typeface="Times New Roman" panose="02020603050405020304" pitchFamily="18" charset="0"/>
                          <a:cs typeface="Times New Roman" panose="02020603050405020304" pitchFamily="18" charset="0"/>
                        </a:rPr>
                        <a:t> </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9050778"/>
                  </a:ext>
                </a:extLst>
              </a:tr>
            </a:tbl>
          </a:graphicData>
        </a:graphic>
      </p:graphicFrame>
    </p:spTree>
    <p:extLst>
      <p:ext uri="{BB962C8B-B14F-4D97-AF65-F5344CB8AC3E}">
        <p14:creationId xmlns:p14="http://schemas.microsoft.com/office/powerpoint/2010/main" val="3337512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30" y="1300786"/>
            <a:ext cx="7410091" cy="862865"/>
          </a:xfrm>
        </p:spPr>
        <p:txBody>
          <a:bodyPr>
            <a:normAutofit/>
          </a:bodyPr>
          <a:lstStyle/>
          <a:p>
            <a:r>
              <a:rPr lang="en-GB" sz="3600" dirty="0">
                <a:solidFill>
                  <a:srgbClr val="0070C0"/>
                </a:solidFill>
              </a:rPr>
              <a:t>VOTE to Elect Committee</a:t>
            </a:r>
          </a:p>
        </p:txBody>
      </p:sp>
      <p:pic>
        <p:nvPicPr>
          <p:cNvPr id="5" name="Picture 4" descr="Description: header.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
        <p:nvSpPr>
          <p:cNvPr id="7" name="TextBox 6">
            <a:extLst>
              <a:ext uri="{FF2B5EF4-FFF2-40B4-BE49-F238E27FC236}">
                <a16:creationId xmlns:a16="http://schemas.microsoft.com/office/drawing/2014/main" id="{F96726B4-B1DC-3305-06B4-3E4C074FCE32}"/>
              </a:ext>
            </a:extLst>
          </p:cNvPr>
          <p:cNvSpPr txBox="1"/>
          <p:nvPr/>
        </p:nvSpPr>
        <p:spPr>
          <a:xfrm>
            <a:off x="914400" y="2380695"/>
            <a:ext cx="7341687"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16-year-old and over members of the club are entitled to vote.</a:t>
            </a:r>
          </a:p>
          <a:p>
            <a:endParaRPr lang="en-US" dirty="0">
              <a:latin typeface="Calibri" panose="020F0502020204030204" pitchFamily="34" charset="0"/>
              <a:cs typeface="Calibri" panose="020F0502020204030204" pitchFamily="34" charset="0"/>
            </a:endParaRPr>
          </a:p>
          <a:p>
            <a:pPr marL="1714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Please complete the </a:t>
            </a:r>
            <a:r>
              <a:rPr lang="en-US" dirty="0" err="1">
                <a:latin typeface="Calibri" panose="020F0502020204030204" pitchFamily="34" charset="0"/>
                <a:cs typeface="Calibri" panose="020F0502020204030204" pitchFamily="34" charset="0"/>
              </a:rPr>
              <a:t>googleform</a:t>
            </a:r>
            <a:r>
              <a:rPr lang="en-US" dirty="0">
                <a:latin typeface="Calibri" panose="020F0502020204030204" pitchFamily="34" charset="0"/>
                <a:cs typeface="Calibri" panose="020F0502020204030204" pitchFamily="34" charset="0"/>
              </a:rPr>
              <a:t> following the link for ‘vote committee’ in the chat.</a:t>
            </a:r>
          </a:p>
          <a:p>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60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133" y="1300787"/>
            <a:ext cx="8286045" cy="1442414"/>
          </a:xfrm>
        </p:spPr>
        <p:txBody>
          <a:bodyPr>
            <a:normAutofit/>
          </a:bodyPr>
          <a:lstStyle/>
          <a:p>
            <a:r>
              <a:rPr lang="en-GB" sz="3600" dirty="0">
                <a:solidFill>
                  <a:srgbClr val="0070C0"/>
                </a:solidFill>
              </a:rPr>
              <a:t>Honorary Membership</a:t>
            </a:r>
          </a:p>
        </p:txBody>
      </p:sp>
      <p:pic>
        <p:nvPicPr>
          <p:cNvPr id="5" name="Picture 4" descr="Description: header.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
        <p:nvSpPr>
          <p:cNvPr id="7" name="Rectangle 3">
            <a:extLst>
              <a:ext uri="{FF2B5EF4-FFF2-40B4-BE49-F238E27FC236}">
                <a16:creationId xmlns:a16="http://schemas.microsoft.com/office/drawing/2014/main" id="{15B46879-5ACB-D937-2185-A185E81C05F8}"/>
              </a:ext>
            </a:extLst>
          </p:cNvPr>
          <p:cNvSpPr txBox="1">
            <a:spLocks noChangeArrowheads="1"/>
          </p:cNvSpPr>
          <p:nvPr/>
        </p:nvSpPr>
        <p:spPr>
          <a:xfrm>
            <a:off x="1313516" y="3161777"/>
            <a:ext cx="6607277" cy="3312603"/>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marL="172720" algn="l">
              <a:lnSpc>
                <a:spcPct val="80000"/>
              </a:lnSpc>
            </a:pPr>
            <a:r>
              <a:rPr lang="en-GB" altLang="en-US" sz="2800" cap="none" dirty="0"/>
              <a:t>Peter Rank remains our Honorary President.</a:t>
            </a:r>
          </a:p>
        </p:txBody>
      </p:sp>
    </p:spTree>
    <p:extLst>
      <p:ext uri="{BB962C8B-B14F-4D97-AF65-F5344CB8AC3E}">
        <p14:creationId xmlns:p14="http://schemas.microsoft.com/office/powerpoint/2010/main" val="2149150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CDC7-5A7F-13C8-DB0A-D246BBC23AED}"/>
              </a:ext>
            </a:extLst>
          </p:cNvPr>
          <p:cNvSpPr>
            <a:spLocks noGrp="1"/>
          </p:cNvSpPr>
          <p:nvPr>
            <p:ph type="title"/>
          </p:nvPr>
        </p:nvSpPr>
        <p:spPr/>
        <p:txBody>
          <a:bodyPr/>
          <a:lstStyle/>
          <a:p>
            <a:r>
              <a:rPr lang="en-GB" dirty="0">
                <a:solidFill>
                  <a:srgbClr val="0070C0"/>
                </a:solidFill>
              </a:rPr>
              <a:t>VOTE ON Motion for Members</a:t>
            </a:r>
          </a:p>
        </p:txBody>
      </p:sp>
      <p:sp>
        <p:nvSpPr>
          <p:cNvPr id="3" name="Content Placeholder 2">
            <a:extLst>
              <a:ext uri="{FF2B5EF4-FFF2-40B4-BE49-F238E27FC236}">
                <a16:creationId xmlns:a16="http://schemas.microsoft.com/office/drawing/2014/main" id="{F30A5CF2-EC19-86BA-0394-99C1C1FB5FA4}"/>
              </a:ext>
            </a:extLst>
          </p:cNvPr>
          <p:cNvSpPr>
            <a:spLocks noGrp="1"/>
          </p:cNvSpPr>
          <p:nvPr>
            <p:ph sz="quarter" idx="13"/>
          </p:nvPr>
        </p:nvSpPr>
        <p:spPr/>
        <p:txBody>
          <a:bodyPr/>
          <a:lstStyle/>
          <a:p>
            <a:pPr marL="0" indent="0">
              <a:buNone/>
            </a:pPr>
            <a:r>
              <a:rPr lang="en-GB" sz="3200" cap="none" dirty="0">
                <a:solidFill>
                  <a:srgbClr val="0070C0"/>
                </a:solidFill>
              </a:rPr>
              <a:t>Does the Membership Agree to the Committee’s Proposal to start the transition to becoming a CIO?</a:t>
            </a:r>
          </a:p>
          <a:p>
            <a:pPr marL="0" indent="0">
              <a:buNone/>
            </a:pPr>
            <a:endParaRPr lang="en-GB" cap="none" dirty="0">
              <a:solidFill>
                <a:srgbClr val="0070C0"/>
              </a:solidFill>
            </a:endParaRPr>
          </a:p>
          <a:p>
            <a:pPr marL="0" indent="0">
              <a:buNone/>
            </a:pPr>
            <a:endParaRPr lang="en-GB" dirty="0">
              <a:solidFill>
                <a:srgbClr val="0070C0"/>
              </a:solidFill>
            </a:endParaRPr>
          </a:p>
        </p:txBody>
      </p:sp>
    </p:spTree>
    <p:extLst>
      <p:ext uri="{BB962C8B-B14F-4D97-AF65-F5344CB8AC3E}">
        <p14:creationId xmlns:p14="http://schemas.microsoft.com/office/powerpoint/2010/main" val="3967196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30" y="2090054"/>
            <a:ext cx="7410091" cy="1055913"/>
          </a:xfrm>
        </p:spPr>
        <p:txBody>
          <a:bodyPr>
            <a:normAutofit/>
          </a:bodyPr>
          <a:lstStyle/>
          <a:p>
            <a:r>
              <a:rPr lang="en-GB" sz="3600" dirty="0">
                <a:solidFill>
                  <a:srgbClr val="0070C0"/>
                </a:solidFill>
              </a:rPr>
              <a:t>RECORD OF APOLOGIES</a:t>
            </a:r>
          </a:p>
        </p:txBody>
      </p:sp>
      <p:pic>
        <p:nvPicPr>
          <p:cNvPr id="5" name="Picture 4" descr="Description: header.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617054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40362-EC7F-2E2F-1863-7372BBF35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07CAC-AC00-6690-F7DC-C2D33A0B2ACE}"/>
              </a:ext>
            </a:extLst>
          </p:cNvPr>
          <p:cNvSpPr>
            <a:spLocks noGrp="1"/>
          </p:cNvSpPr>
          <p:nvPr>
            <p:ph type="ctrTitle"/>
          </p:nvPr>
        </p:nvSpPr>
        <p:spPr>
          <a:xfrm>
            <a:off x="793630" y="1300786"/>
            <a:ext cx="7410091" cy="862865"/>
          </a:xfrm>
        </p:spPr>
        <p:txBody>
          <a:bodyPr>
            <a:normAutofit/>
          </a:bodyPr>
          <a:lstStyle/>
          <a:p>
            <a:r>
              <a:rPr lang="en-GB" sz="3600" dirty="0">
                <a:solidFill>
                  <a:srgbClr val="0070C0"/>
                </a:solidFill>
              </a:rPr>
              <a:t>VOTE on Proposed Motion </a:t>
            </a:r>
          </a:p>
        </p:txBody>
      </p:sp>
      <p:pic>
        <p:nvPicPr>
          <p:cNvPr id="5" name="Picture 4" descr="Description: header.jpg">
            <a:extLst>
              <a:ext uri="{FF2B5EF4-FFF2-40B4-BE49-F238E27FC236}">
                <a16:creationId xmlns:a16="http://schemas.microsoft.com/office/drawing/2014/main" id="{5957E038-7562-5EB6-58FC-1B616390273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
        <p:nvSpPr>
          <p:cNvPr id="7" name="TextBox 6">
            <a:extLst>
              <a:ext uri="{FF2B5EF4-FFF2-40B4-BE49-F238E27FC236}">
                <a16:creationId xmlns:a16="http://schemas.microsoft.com/office/drawing/2014/main" id="{D25BB96B-A601-CFEF-FB73-A26F208F67A4}"/>
              </a:ext>
            </a:extLst>
          </p:cNvPr>
          <p:cNvSpPr txBox="1"/>
          <p:nvPr/>
        </p:nvSpPr>
        <p:spPr>
          <a:xfrm>
            <a:off x="901156" y="2380695"/>
            <a:ext cx="7341687"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16-year-old and over members of the club are entitled to vote.</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Please complete the </a:t>
            </a:r>
            <a:r>
              <a:rPr lang="en-US" dirty="0" err="1">
                <a:latin typeface="Calibri" panose="020F0502020204030204" pitchFamily="34" charset="0"/>
                <a:cs typeface="Calibri" panose="020F0502020204030204" pitchFamily="34" charset="0"/>
              </a:rPr>
              <a:t>googleform</a:t>
            </a:r>
            <a:r>
              <a:rPr lang="en-US" dirty="0">
                <a:latin typeface="Calibri" panose="020F0502020204030204" pitchFamily="34" charset="0"/>
                <a:cs typeface="Calibri" panose="020F0502020204030204" pitchFamily="34" charset="0"/>
              </a:rPr>
              <a:t> following the link for ‘vote motion’ in the chat.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6880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24D762-A1A3-BE2F-8C30-3386C637C589}"/>
              </a:ext>
            </a:extLst>
          </p:cNvPr>
          <p:cNvPicPr>
            <a:picLocks noChangeAspect="1"/>
          </p:cNvPicPr>
          <p:nvPr/>
        </p:nvPicPr>
        <p:blipFill>
          <a:blip r:embed="rId2"/>
          <a:srcRect/>
          <a:stretch/>
        </p:blipFill>
        <p:spPr>
          <a:xfrm>
            <a:off x="4697129" y="1839963"/>
            <a:ext cx="3296653" cy="4399519"/>
          </a:xfrm>
          <a:prstGeom prst="rect">
            <a:avLst/>
          </a:prstGeom>
        </p:spPr>
      </p:pic>
      <p:sp>
        <p:nvSpPr>
          <p:cNvPr id="2" name="Title 1"/>
          <p:cNvSpPr>
            <a:spLocks noGrp="1"/>
          </p:cNvSpPr>
          <p:nvPr>
            <p:ph type="title"/>
          </p:nvPr>
        </p:nvSpPr>
        <p:spPr/>
        <p:txBody>
          <a:bodyPr/>
          <a:lstStyle/>
          <a:p>
            <a:r>
              <a:rPr lang="en-GB" dirty="0">
                <a:solidFill>
                  <a:srgbClr val="0070C0"/>
                </a:solidFill>
              </a:rPr>
              <a:t>Water polo UPDATE</a:t>
            </a:r>
            <a:br>
              <a:rPr lang="en-GB" dirty="0"/>
            </a:br>
            <a:r>
              <a:rPr lang="en-GB" sz="1400" i="1" cap="none" dirty="0">
                <a:latin typeface="Calibri" panose="020F0502020204030204" pitchFamily="34" charset="0"/>
                <a:ea typeface="Calibri" panose="020F0502020204030204" pitchFamily="34" charset="0"/>
                <a:cs typeface="Arial" panose="020B0604020202020204" pitchFamily="34" charset="0"/>
              </a:rPr>
              <a:t>Compiled by Matt McGeehan</a:t>
            </a:r>
            <a:endParaRPr lang="en-GB" sz="1400" dirty="0"/>
          </a:p>
        </p:txBody>
      </p:sp>
      <p:sp>
        <p:nvSpPr>
          <p:cNvPr id="3" name="Content Placeholder 2"/>
          <p:cNvSpPr>
            <a:spLocks noGrp="1"/>
          </p:cNvSpPr>
          <p:nvPr>
            <p:ph sz="quarter" idx="13"/>
          </p:nvPr>
        </p:nvSpPr>
        <p:spPr>
          <a:xfrm>
            <a:off x="263223" y="2214695"/>
            <a:ext cx="4183650" cy="4029075"/>
          </a:xfrm>
        </p:spPr>
        <p:txBody>
          <a:bodyPr>
            <a:normAutofit fontScale="85000" lnSpcReduction="10000"/>
          </a:bodyPr>
          <a:lstStyle/>
          <a:p>
            <a:pPr>
              <a:lnSpc>
                <a:spcPct val="107000"/>
              </a:lnSpc>
              <a:spcAft>
                <a:spcPts val="800"/>
              </a:spcAft>
            </a:pPr>
            <a:r>
              <a:rPr lang="en-US" sz="1600" b="0" i="0" cap="none" dirty="0">
                <a:solidFill>
                  <a:srgbClr val="222222"/>
                </a:solidFill>
                <a:effectLst/>
                <a:latin typeface="Arial" panose="020B0604020202020204" pitchFamily="34" charset="0"/>
              </a:rPr>
              <a:t>Another positive year for water polo, with great enthusiasm and appetite from </a:t>
            </a:r>
            <a:r>
              <a:rPr lang="en-US" sz="1600" cap="none" dirty="0">
                <a:solidFill>
                  <a:srgbClr val="222222"/>
                </a:solidFill>
                <a:latin typeface="Arial" panose="020B0604020202020204" pitchFamily="34" charset="0"/>
              </a:rPr>
              <a:t>C</a:t>
            </a:r>
            <a:r>
              <a:rPr lang="en-US" sz="1600" b="0" i="0" cap="none" dirty="0">
                <a:solidFill>
                  <a:srgbClr val="222222"/>
                </a:solidFill>
                <a:effectLst/>
                <a:latin typeface="Arial" panose="020B0604020202020204" pitchFamily="34" charset="0"/>
              </a:rPr>
              <a:t>ambridge members.</a:t>
            </a:r>
          </a:p>
          <a:p>
            <a:pPr>
              <a:lnSpc>
                <a:spcPct val="107000"/>
              </a:lnSpc>
              <a:spcAft>
                <a:spcPts val="800"/>
              </a:spcAft>
            </a:pPr>
            <a:r>
              <a:rPr lang="en-US" sz="1600" b="0" i="0" cap="none" dirty="0">
                <a:solidFill>
                  <a:srgbClr val="222222"/>
                </a:solidFill>
                <a:effectLst/>
                <a:latin typeface="Arial" panose="020B0604020202020204" pitchFamily="34" charset="0"/>
              </a:rPr>
              <a:t>Representative water polo - Anya J, Emilina B, Yibo L, Pietropaolo S, Margarida F have all represented the East Region.</a:t>
            </a:r>
          </a:p>
          <a:p>
            <a:pPr>
              <a:lnSpc>
                <a:spcPct val="107000"/>
              </a:lnSpc>
              <a:spcAft>
                <a:spcPts val="800"/>
              </a:spcAft>
            </a:pPr>
            <a:r>
              <a:rPr lang="en-US" sz="1600" b="0" i="0" cap="none" dirty="0">
                <a:solidFill>
                  <a:srgbClr val="222222"/>
                </a:solidFill>
                <a:effectLst/>
                <a:latin typeface="Arial" panose="020B0604020202020204" pitchFamily="34" charset="0"/>
              </a:rPr>
              <a:t>Participation numbers of young players continue to grow with the support of the club. The incoming schedule is very positive for water polo.</a:t>
            </a:r>
          </a:p>
          <a:p>
            <a:pPr>
              <a:lnSpc>
                <a:spcPct val="107000"/>
              </a:lnSpc>
              <a:spcAft>
                <a:spcPts val="800"/>
              </a:spcAft>
            </a:pPr>
            <a:r>
              <a:rPr lang="en-US" sz="1600" b="0" i="0" cap="none" dirty="0">
                <a:solidFill>
                  <a:srgbClr val="222222"/>
                </a:solidFill>
                <a:effectLst/>
                <a:latin typeface="Arial" panose="020B0604020202020204" pitchFamily="34" charset="0"/>
              </a:rPr>
              <a:t>Recruitment - we are keen to recruit swimmers or former swimmers who will make the transition to water polo quickly. The sports are complementary! Email </a:t>
            </a:r>
            <a:r>
              <a:rPr lang="en-US" sz="1600" b="0" i="0" cap="none" dirty="0">
                <a:solidFill>
                  <a:srgbClr val="222222"/>
                </a:solidFill>
                <a:effectLst/>
                <a:latin typeface="Arial" panose="020B0604020202020204" pitchFamily="34" charset="0"/>
                <a:hlinkClick r:id="rId3"/>
              </a:rPr>
              <a:t>waterpolo@cocsc.org.uk</a:t>
            </a:r>
            <a:r>
              <a:rPr lang="en-US" sz="1600" b="0" i="0" cap="none" dirty="0">
                <a:solidFill>
                  <a:srgbClr val="222222"/>
                </a:solidFill>
                <a:effectLst/>
                <a:latin typeface="Arial" panose="020B0604020202020204" pitchFamily="34" charset="0"/>
              </a:rPr>
              <a:t> for a taster session.</a:t>
            </a:r>
            <a:endParaRPr lang="en-GB" sz="1800" i="1" cap="none" dirty="0">
              <a:effectLst/>
              <a:latin typeface="Calibri" panose="020F0502020204030204" pitchFamily="34" charset="0"/>
              <a:ea typeface="Calibri" panose="020F0502020204030204" pitchFamily="34" charset="0"/>
              <a:cs typeface="Arial" panose="020B0604020202020204" pitchFamily="34" charset="0"/>
            </a:endParaRPr>
          </a:p>
          <a:p>
            <a:endParaRPr lang="en-GB" cap="none" dirty="0"/>
          </a:p>
        </p:txBody>
      </p:sp>
      <p:pic>
        <p:nvPicPr>
          <p:cNvPr id="5" name="Picture 4">
            <a:extLst>
              <a:ext uri="{FF2B5EF4-FFF2-40B4-BE49-F238E27FC236}">
                <a16:creationId xmlns:a16="http://schemas.microsoft.com/office/drawing/2014/main" id="{4DB02D7C-8189-4256-8318-8DCF06419797}"/>
              </a:ext>
            </a:extLst>
          </p:cNvPr>
          <p:cNvPicPr>
            <a:picLocks noChangeAspect="1"/>
          </p:cNvPicPr>
          <p:nvPr/>
        </p:nvPicPr>
        <p:blipFill>
          <a:blip r:embed="rId4"/>
          <a:srcRect/>
          <a:stretch/>
        </p:blipFill>
        <p:spPr>
          <a:xfrm>
            <a:off x="6979953" y="1037017"/>
            <a:ext cx="2164047" cy="1622463"/>
          </a:xfrm>
          <a:prstGeom prst="rect">
            <a:avLst/>
          </a:prstGeom>
        </p:spPr>
      </p:pic>
    </p:spTree>
    <p:extLst>
      <p:ext uri="{BB962C8B-B14F-4D97-AF65-F5344CB8AC3E}">
        <p14:creationId xmlns:p14="http://schemas.microsoft.com/office/powerpoint/2010/main" val="39010327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30" y="1300786"/>
            <a:ext cx="7410091" cy="1766879"/>
          </a:xfrm>
        </p:spPr>
        <p:txBody>
          <a:bodyPr>
            <a:normAutofit/>
          </a:bodyPr>
          <a:lstStyle/>
          <a:p>
            <a:r>
              <a:rPr lang="en-GB" sz="3600" dirty="0">
                <a:solidFill>
                  <a:srgbClr val="0070C0"/>
                </a:solidFill>
              </a:rPr>
              <a:t>HEAD COACH report 2025</a:t>
            </a:r>
          </a:p>
        </p:txBody>
      </p:sp>
      <p:sp>
        <p:nvSpPr>
          <p:cNvPr id="3" name="Subtitle 2"/>
          <p:cNvSpPr>
            <a:spLocks noGrp="1"/>
          </p:cNvSpPr>
          <p:nvPr>
            <p:ph type="subTitle" idx="1"/>
          </p:nvPr>
        </p:nvSpPr>
        <p:spPr>
          <a:xfrm>
            <a:off x="1313259" y="3104536"/>
            <a:ext cx="6517482" cy="1371599"/>
          </a:xfrm>
        </p:spPr>
        <p:txBody>
          <a:bodyPr>
            <a:normAutofit/>
          </a:bodyPr>
          <a:lstStyle/>
          <a:p>
            <a:r>
              <a:rPr lang="en-GB" sz="3200" dirty="0"/>
              <a:t>James Freezer</a:t>
            </a:r>
          </a:p>
        </p:txBody>
      </p:sp>
      <p:pic>
        <p:nvPicPr>
          <p:cNvPr id="5" name="Picture 4" descr="Description: header.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125830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descr="A group of white ducks stacked on top of each other&#10;&#10;Description automatically generated with low confidence">
            <a:extLst>
              <a:ext uri="{FF2B5EF4-FFF2-40B4-BE49-F238E27FC236}">
                <a16:creationId xmlns:a16="http://schemas.microsoft.com/office/drawing/2014/main" id="{CE35E11C-8CFD-9065-F0A0-75F898C340A7}"/>
              </a:ext>
            </a:extLst>
          </p:cNvPr>
          <p:cNvPicPr>
            <a:picLocks noChangeAspect="1"/>
          </p:cNvPicPr>
          <p:nvPr/>
        </p:nvPicPr>
        <p:blipFill>
          <a:blip r:embed="rId2"/>
          <a:stretch>
            <a:fillRect/>
          </a:stretch>
        </p:blipFill>
        <p:spPr>
          <a:xfrm>
            <a:off x="5653278" y="1644521"/>
            <a:ext cx="2880611" cy="3600763"/>
          </a:xfrm>
          <a:prstGeom prst="rect">
            <a:avLst/>
          </a:prstGeom>
        </p:spPr>
      </p:pic>
      <p:pic>
        <p:nvPicPr>
          <p:cNvPr id="43" name="Picture 42">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8CE828CF-2D86-7441-9DB6-AFD8B0BBDE24}"/>
              </a:ext>
            </a:extLst>
          </p:cNvPr>
          <p:cNvSpPr>
            <a:spLocks noGrp="1"/>
          </p:cNvSpPr>
          <p:nvPr>
            <p:ph sz="quarter" idx="13"/>
          </p:nvPr>
        </p:nvSpPr>
        <p:spPr>
          <a:xfrm>
            <a:off x="790548" y="2367092"/>
            <a:ext cx="4391562" cy="3847444"/>
          </a:xfrm>
        </p:spPr>
        <p:txBody>
          <a:bodyPr>
            <a:normAutofit/>
          </a:bodyPr>
          <a:lstStyle/>
          <a:p>
            <a:pPr>
              <a:lnSpc>
                <a:spcPct val="110000"/>
              </a:lnSpc>
            </a:pPr>
            <a:r>
              <a:rPr lang="en-GB" sz="1600" dirty="0">
                <a:latin typeface="Calibri" panose="020F0502020204030204" pitchFamily="34" charset="0"/>
                <a:cs typeface="Calibri" panose="020F0502020204030204" pitchFamily="34" charset="0"/>
              </a:rPr>
              <a:t>The club wants to be a vital part of the community in the widest sense. the club’s success should be measured both in and out of the pool; Its success should not just be measured by its national &amp; Regional qualifiers. but by the numbers throughout the club and the club’s ability to cater to the widest possible range of abilities. </a:t>
            </a:r>
          </a:p>
          <a:p>
            <a:pPr>
              <a:lnSpc>
                <a:spcPct val="110000"/>
              </a:lnSpc>
            </a:pPr>
            <a:r>
              <a:rPr lang="en-GB" sz="1600" dirty="0">
                <a:latin typeface="Calibri" panose="020F0502020204030204" pitchFamily="34" charset="0"/>
                <a:cs typeface="Calibri" panose="020F0502020204030204" pitchFamily="34" charset="0"/>
              </a:rPr>
              <a:t>Alongside this the club wants to offer volunteer and job opportunities to young enthusiastic members who want to give back</a:t>
            </a:r>
            <a:endParaRPr lang="en-GB" sz="1600" dirty="0"/>
          </a:p>
          <a:p>
            <a:pPr>
              <a:lnSpc>
                <a:spcPct val="110000"/>
              </a:lnSpc>
            </a:pPr>
            <a:endParaRPr lang="en-GB" sz="1600" dirty="0"/>
          </a:p>
          <a:p>
            <a:pPr>
              <a:lnSpc>
                <a:spcPct val="110000"/>
              </a:lnSpc>
            </a:pPr>
            <a:endParaRPr lang="en-US" sz="1600" dirty="0"/>
          </a:p>
        </p:txBody>
      </p:sp>
      <p:sp>
        <p:nvSpPr>
          <p:cNvPr id="2" name="Title 1">
            <a:extLst>
              <a:ext uri="{FF2B5EF4-FFF2-40B4-BE49-F238E27FC236}">
                <a16:creationId xmlns:a16="http://schemas.microsoft.com/office/drawing/2014/main" id="{C38C58FF-021E-D340-8D70-0C69C30E5A51}"/>
              </a:ext>
            </a:extLst>
          </p:cNvPr>
          <p:cNvSpPr>
            <a:spLocks noGrp="1"/>
          </p:cNvSpPr>
          <p:nvPr>
            <p:ph type="title"/>
          </p:nvPr>
        </p:nvSpPr>
        <p:spPr>
          <a:xfrm>
            <a:off x="790548" y="618517"/>
            <a:ext cx="4391562" cy="1596177"/>
          </a:xfrm>
        </p:spPr>
        <p:txBody>
          <a:bodyPr>
            <a:normAutofit/>
          </a:bodyPr>
          <a:lstStyle/>
          <a:p>
            <a:r>
              <a:rPr lang="en-US" b="1" dirty="0">
                <a:solidFill>
                  <a:srgbClr val="0070C0"/>
                </a:solidFill>
              </a:rPr>
              <a:t>Club Plan / Vision </a:t>
            </a:r>
            <a:endParaRPr lang="en-US" dirty="0">
              <a:solidFill>
                <a:srgbClr val="0070C0"/>
              </a:solidFill>
            </a:endParaRPr>
          </a:p>
        </p:txBody>
      </p:sp>
    </p:spTree>
    <p:extLst>
      <p:ext uri="{BB962C8B-B14F-4D97-AF65-F5344CB8AC3E}">
        <p14:creationId xmlns:p14="http://schemas.microsoft.com/office/powerpoint/2010/main" val="3709074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wimming pool, leisure centre, water, indoor&#10;&#10;Description automatically generated">
            <a:extLst>
              <a:ext uri="{FF2B5EF4-FFF2-40B4-BE49-F238E27FC236}">
                <a16:creationId xmlns:a16="http://schemas.microsoft.com/office/drawing/2014/main" id="{E44A0FC4-9BE9-5194-2ABC-E8D1F4713A2B}"/>
              </a:ext>
            </a:extLst>
          </p:cNvPr>
          <p:cNvPicPr>
            <a:picLocks noChangeAspect="1"/>
          </p:cNvPicPr>
          <p:nvPr/>
        </p:nvPicPr>
        <p:blipFill rotWithShape="1">
          <a:blip r:embed="rId2"/>
          <a:srcRect/>
          <a:stretch/>
        </p:blipFill>
        <p:spPr>
          <a:xfrm>
            <a:off x="20" y="10"/>
            <a:ext cx="9143980" cy="6857990"/>
          </a:xfrm>
          <a:prstGeom prst="rect">
            <a:avLst/>
          </a:prstGeom>
        </p:spPr>
      </p:pic>
      <p:pic>
        <p:nvPicPr>
          <p:cNvPr id="10" name="Picture 9">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69" y="819150"/>
            <a:ext cx="7528204"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8974DE2-5C90-E44B-BBCE-AD6F970BC705}"/>
              </a:ext>
            </a:extLst>
          </p:cNvPr>
          <p:cNvSpPr>
            <a:spLocks noGrp="1"/>
          </p:cNvSpPr>
          <p:nvPr>
            <p:ph type="title"/>
          </p:nvPr>
        </p:nvSpPr>
        <p:spPr>
          <a:xfrm>
            <a:off x="980611" y="950976"/>
            <a:ext cx="7124319" cy="1263718"/>
          </a:xfrm>
        </p:spPr>
        <p:txBody>
          <a:bodyPr>
            <a:normAutofit/>
          </a:bodyPr>
          <a:lstStyle/>
          <a:p>
            <a:r>
              <a:rPr lang="en-US" dirty="0"/>
              <a:t>New Perse school Pool </a:t>
            </a:r>
          </a:p>
        </p:txBody>
      </p:sp>
      <p:sp>
        <p:nvSpPr>
          <p:cNvPr id="3" name="Content Placeholder 2">
            <a:extLst>
              <a:ext uri="{FF2B5EF4-FFF2-40B4-BE49-F238E27FC236}">
                <a16:creationId xmlns:a16="http://schemas.microsoft.com/office/drawing/2014/main" id="{32892336-0E39-8A4C-99AD-CAF5964875BF}"/>
              </a:ext>
            </a:extLst>
          </p:cNvPr>
          <p:cNvSpPr>
            <a:spLocks noGrp="1"/>
          </p:cNvSpPr>
          <p:nvPr>
            <p:ph sz="quarter" idx="13"/>
          </p:nvPr>
        </p:nvSpPr>
        <p:spPr>
          <a:xfrm>
            <a:off x="1037761" y="2104222"/>
            <a:ext cx="7010019" cy="3353603"/>
          </a:xfrm>
        </p:spPr>
        <p:txBody>
          <a:bodyPr>
            <a:normAutofit fontScale="85000" lnSpcReduction="20000"/>
          </a:bodyPr>
          <a:lstStyle/>
          <a:p>
            <a:r>
              <a:rPr lang="en-GB" sz="1500" dirty="0">
                <a:latin typeface="Calibri" panose="020F0502020204030204" pitchFamily="34" charset="0"/>
                <a:cs typeface="Calibri" panose="020F0502020204030204" pitchFamily="34" charset="0"/>
              </a:rPr>
              <a:t>A successful integration of The Perse facility during the 2024–25 season has laid a strong foundation for growth. Building on this, we are expanding to five nights per week (Monday to Friday) for the 2025–26 season. This increased access enables more flexible and consistent training, reduces late finishes for key squads, and represents a significant step forward in the club’s ongoing development and commitment to athlete wellbeing and performance.</a:t>
            </a:r>
          </a:p>
          <a:p>
            <a:r>
              <a:rPr lang="en-GB" sz="1500" dirty="0">
                <a:effectLst/>
                <a:latin typeface="Calibri" panose="020F0502020204030204" pitchFamily="34" charset="0"/>
                <a:cs typeface="Calibri" panose="020F0502020204030204" pitchFamily="34" charset="0"/>
              </a:rPr>
              <a:t>6x25m Lane Pool - </a:t>
            </a:r>
            <a:r>
              <a:rPr lang="en-GB" sz="1500" dirty="0">
                <a:latin typeface="Calibri" panose="020F0502020204030204" pitchFamily="34" charset="0"/>
                <a:cs typeface="Calibri" panose="020F0502020204030204" pitchFamily="34" charset="0"/>
              </a:rPr>
              <a:t>5X</a:t>
            </a:r>
            <a:r>
              <a:rPr lang="en-GB" sz="1500" dirty="0">
                <a:effectLst/>
                <a:latin typeface="Calibri" panose="020F0502020204030204" pitchFamily="34" charset="0"/>
                <a:cs typeface="Calibri" panose="020F0502020204030204" pitchFamily="34" charset="0"/>
              </a:rPr>
              <a:t> Nights Per Week </a:t>
            </a:r>
          </a:p>
          <a:p>
            <a:r>
              <a:rPr lang="en-GB" sz="1500" dirty="0">
                <a:effectLst/>
                <a:latin typeface="Calibri" panose="020F0502020204030204" pitchFamily="34" charset="0"/>
                <a:cs typeface="Calibri" panose="020F0502020204030204" pitchFamily="34" charset="0"/>
              </a:rPr>
              <a:t>Monday - 18:35-21:05</a:t>
            </a:r>
          </a:p>
          <a:p>
            <a:r>
              <a:rPr lang="en-GB" sz="1500" dirty="0">
                <a:effectLst/>
                <a:latin typeface="Calibri" panose="020F0502020204030204" pitchFamily="34" charset="0"/>
                <a:cs typeface="Calibri" panose="020F0502020204030204" pitchFamily="34" charset="0"/>
              </a:rPr>
              <a:t>Tuesday – 17:45-19:45</a:t>
            </a:r>
            <a:endParaRPr lang="en-GB" sz="1500" dirty="0">
              <a:latin typeface="Calibri" panose="020F0502020204030204" pitchFamily="34" charset="0"/>
              <a:cs typeface="Calibri" panose="020F0502020204030204" pitchFamily="34" charset="0"/>
            </a:endParaRPr>
          </a:p>
          <a:p>
            <a:r>
              <a:rPr lang="en-GB" sz="1500" dirty="0">
                <a:effectLst/>
                <a:latin typeface="Calibri" panose="020F0502020204030204" pitchFamily="34" charset="0"/>
                <a:cs typeface="Calibri" panose="020F0502020204030204" pitchFamily="34" charset="0"/>
              </a:rPr>
              <a:t>Wednesday -  18:35-20:35</a:t>
            </a:r>
          </a:p>
          <a:p>
            <a:r>
              <a:rPr lang="en-GB" sz="1500" dirty="0">
                <a:effectLst/>
                <a:latin typeface="Calibri" panose="020F0502020204030204" pitchFamily="34" charset="0"/>
                <a:cs typeface="Calibri" panose="020F0502020204030204" pitchFamily="34" charset="0"/>
              </a:rPr>
              <a:t>Thursday – 19:45-20:45</a:t>
            </a:r>
          </a:p>
          <a:p>
            <a:r>
              <a:rPr lang="en-GB" sz="1500" dirty="0">
                <a:effectLst/>
                <a:latin typeface="Calibri" panose="020F0502020204030204" pitchFamily="34" charset="0"/>
                <a:cs typeface="Calibri" panose="020F0502020204030204" pitchFamily="34" charset="0"/>
              </a:rPr>
              <a:t>Friday - 18:35-20:35</a:t>
            </a:r>
          </a:p>
          <a:p>
            <a:endParaRPr lang="en-GB" sz="1100" dirty="0">
              <a:effectLst/>
              <a:latin typeface="Helvetica Neue" panose="02000503000000020004" pitchFamily="2" charset="0"/>
            </a:endParaRPr>
          </a:p>
          <a:p>
            <a:pPr marL="0" indent="0">
              <a:lnSpc>
                <a:spcPct val="110000"/>
              </a:lnSpc>
              <a:buNone/>
            </a:pPr>
            <a:endParaRPr lang="en-US" sz="1000" dirty="0"/>
          </a:p>
        </p:txBody>
      </p:sp>
    </p:spTree>
    <p:extLst>
      <p:ext uri="{BB962C8B-B14F-4D97-AF65-F5344CB8AC3E}">
        <p14:creationId xmlns:p14="http://schemas.microsoft.com/office/powerpoint/2010/main" val="81798624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diving into a swimming pool&#10;&#10;Description automatically generated with medium confidence">
            <a:extLst>
              <a:ext uri="{FF2B5EF4-FFF2-40B4-BE49-F238E27FC236}">
                <a16:creationId xmlns:a16="http://schemas.microsoft.com/office/drawing/2014/main" id="{812E7902-0AAC-B6C0-76F7-48A094FDC270}"/>
              </a:ext>
            </a:extLst>
          </p:cNvPr>
          <p:cNvPicPr>
            <a:picLocks noChangeAspect="1"/>
          </p:cNvPicPr>
          <p:nvPr/>
        </p:nvPicPr>
        <p:blipFill rotWithShape="1">
          <a:blip r:embed="rId3"/>
          <a:srcRect t="13323" b="9951"/>
          <a:stretch/>
        </p:blipFill>
        <p:spPr>
          <a:xfrm>
            <a:off x="20" y="10"/>
            <a:ext cx="9143980" cy="6857990"/>
          </a:xfrm>
          <a:prstGeom prst="rect">
            <a:avLst/>
          </a:prstGeom>
        </p:spPr>
      </p:pic>
      <p:pic>
        <p:nvPicPr>
          <p:cNvPr id="14" name="Picture 9">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69" y="819150"/>
            <a:ext cx="7528204"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8563993-4422-D742-A5B4-C15185833574}"/>
              </a:ext>
            </a:extLst>
          </p:cNvPr>
          <p:cNvSpPr>
            <a:spLocks noGrp="1"/>
          </p:cNvSpPr>
          <p:nvPr>
            <p:ph type="title"/>
          </p:nvPr>
        </p:nvSpPr>
        <p:spPr>
          <a:xfrm>
            <a:off x="980611" y="950976"/>
            <a:ext cx="7124319" cy="1263718"/>
          </a:xfrm>
        </p:spPr>
        <p:txBody>
          <a:bodyPr>
            <a:normAutofit/>
          </a:bodyPr>
          <a:lstStyle/>
          <a:p>
            <a:r>
              <a:rPr lang="en-GB" dirty="0"/>
              <a:t>Achieved Targets</a:t>
            </a:r>
            <a:endParaRPr lang="en-US" dirty="0"/>
          </a:p>
        </p:txBody>
      </p:sp>
      <p:sp>
        <p:nvSpPr>
          <p:cNvPr id="3" name="Content Placeholder 2">
            <a:extLst>
              <a:ext uri="{FF2B5EF4-FFF2-40B4-BE49-F238E27FC236}">
                <a16:creationId xmlns:a16="http://schemas.microsoft.com/office/drawing/2014/main" id="{3B5383B7-1499-9B44-971D-F4B07F5B4CC8}"/>
              </a:ext>
            </a:extLst>
          </p:cNvPr>
          <p:cNvSpPr>
            <a:spLocks noGrp="1"/>
          </p:cNvSpPr>
          <p:nvPr>
            <p:ph sz="quarter" idx="13"/>
          </p:nvPr>
        </p:nvSpPr>
        <p:spPr>
          <a:xfrm>
            <a:off x="1037761" y="2040673"/>
            <a:ext cx="7010019" cy="3417152"/>
          </a:xfrm>
        </p:spPr>
        <p:txBody>
          <a:bodyPr>
            <a:normAutofit fontScale="92500" lnSpcReduction="20000"/>
          </a:bodyPr>
          <a:lstStyle/>
          <a:p>
            <a:r>
              <a:rPr lang="en-GB" sz="1300" dirty="0">
                <a:effectLst/>
                <a:latin typeface="Calibri" panose="020F0502020204030204" pitchFamily="34" charset="0"/>
                <a:cs typeface="Calibri" panose="020F0502020204030204" pitchFamily="34" charset="0"/>
              </a:rPr>
              <a:t>Training camp February 2025 (45 Athletes + 6 staff)</a:t>
            </a:r>
          </a:p>
          <a:p>
            <a:pPr marL="0" indent="0">
              <a:buNone/>
            </a:pPr>
            <a:r>
              <a:rPr lang="en-GB" sz="1300" dirty="0">
                <a:latin typeface="Calibri" panose="020F0502020204030204" pitchFamily="34" charset="0"/>
                <a:cs typeface="Calibri" panose="020F0502020204030204" pitchFamily="34" charset="0"/>
              </a:rPr>
              <a:t>The recent training camp at the world-class Gloria Sports Arena in Turkey was a huge success, providing an exceptional environment for athlete development. The week’s schedule was packed with high-quality, intensive training sessions in both the pool and gym, balanced with structured study time for those managing academic commitments. Equally important were the invaluable team bonding moments, which strengthened connections across the squad. The swimmers demonstrated outstanding commitment, professionalism, and enthusiasm throughout the camp, fully embracing the experience and making the most of the opportunity to train, learn, and grow together.</a:t>
            </a:r>
          </a:p>
          <a:p>
            <a:r>
              <a:rPr lang="en-GB" sz="1300" dirty="0">
                <a:latin typeface="Calibri" panose="020F0502020204030204" pitchFamily="34" charset="0"/>
                <a:cs typeface="Calibri" panose="020F0502020204030204" pitchFamily="34" charset="0"/>
              </a:rPr>
              <a:t>New Facility – Perse School </a:t>
            </a:r>
          </a:p>
          <a:p>
            <a:pPr marL="0" indent="0">
              <a:buNone/>
            </a:pPr>
            <a:r>
              <a:rPr lang="en-GB" sz="1300" dirty="0">
                <a:latin typeface="Calibri" panose="020F0502020204030204" pitchFamily="34" charset="0"/>
                <a:cs typeface="Calibri" panose="020F0502020204030204" pitchFamily="34" charset="0"/>
              </a:rPr>
              <a:t>The successful integration of The Perse facility into an already busy schedule has provided the club with greater flexibility and access to high-quality training environments. Despite the demands of a packed timetable, sessions at The perse have been efficiently incorporated to enhance squad development without compromising training balance or quality. This addition has strengthened our capacity to support swimmers across all levels.</a:t>
            </a:r>
            <a:endParaRPr lang="en-GB" sz="1300" dirty="0">
              <a:effectLst/>
              <a:latin typeface="Calibri" panose="020F0502020204030204" pitchFamily="34" charset="0"/>
              <a:cs typeface="Calibri" panose="020F0502020204030204" pitchFamily="34" charset="0"/>
            </a:endParaRPr>
          </a:p>
          <a:p>
            <a:endParaRPr lang="en-GB" sz="1200" dirty="0">
              <a:effectLst/>
              <a:latin typeface="Helvetica Neue" panose="02000503000000020004" pitchFamily="2" charset="0"/>
            </a:endParaRPr>
          </a:p>
          <a:p>
            <a:pPr>
              <a:lnSpc>
                <a:spcPct val="110000"/>
              </a:lnSpc>
            </a:pPr>
            <a:endParaRPr lang="en-GB" sz="1300" dirty="0"/>
          </a:p>
        </p:txBody>
      </p:sp>
    </p:spTree>
    <p:extLst>
      <p:ext uri="{BB962C8B-B14F-4D97-AF65-F5344CB8AC3E}">
        <p14:creationId xmlns:p14="http://schemas.microsoft.com/office/powerpoint/2010/main" val="148149374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CEEB192A-8443-482C-AFF6-77DB793E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A group of people posing for a photo&#10;&#10;Description automatically generated">
            <a:extLst>
              <a:ext uri="{FF2B5EF4-FFF2-40B4-BE49-F238E27FC236}">
                <a16:creationId xmlns:a16="http://schemas.microsoft.com/office/drawing/2014/main" id="{0DADB74B-A054-A7D6-AC14-A45907BCA45F}"/>
              </a:ext>
            </a:extLst>
          </p:cNvPr>
          <p:cNvPicPr>
            <a:picLocks noChangeAspect="1"/>
          </p:cNvPicPr>
          <p:nvPr/>
        </p:nvPicPr>
        <p:blipFill rotWithShape="1">
          <a:blip r:embed="rId2">
            <a:alphaModFix amt="25000"/>
          </a:blip>
          <a:srcRect r="48"/>
          <a:stretch/>
        </p:blipFill>
        <p:spPr>
          <a:xfrm>
            <a:off x="-225" y="0"/>
            <a:ext cx="9143980" cy="6861278"/>
          </a:xfrm>
          <a:prstGeom prst="rect">
            <a:avLst/>
          </a:prstGeom>
        </p:spPr>
      </p:pic>
      <p:pic>
        <p:nvPicPr>
          <p:cNvPr id="94" name="Picture 93">
            <a:extLst>
              <a:ext uri="{FF2B5EF4-FFF2-40B4-BE49-F238E27FC236}">
                <a16:creationId xmlns:a16="http://schemas.microsoft.com/office/drawing/2014/main" id="{77CE03F7-0B3E-496D-9B90-C00E185FB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029A5E9-D860-C647-90C8-3815A6CC61E5}"/>
              </a:ext>
            </a:extLst>
          </p:cNvPr>
          <p:cNvSpPr>
            <a:spLocks noGrp="1"/>
          </p:cNvSpPr>
          <p:nvPr>
            <p:ph type="title"/>
          </p:nvPr>
        </p:nvSpPr>
        <p:spPr>
          <a:xfrm>
            <a:off x="685331" y="618517"/>
            <a:ext cx="7773338" cy="1596177"/>
          </a:xfrm>
        </p:spPr>
        <p:txBody>
          <a:bodyPr vert="horz" lIns="91440" tIns="45720" rIns="91440" bIns="45720" rtlCol="0" anchor="ctr">
            <a:normAutofit/>
          </a:bodyPr>
          <a:lstStyle/>
          <a:p>
            <a:r>
              <a:rPr lang="en-US"/>
              <a:t>ARENA LEAGUE 2024</a:t>
            </a:r>
            <a:endParaRPr lang="en-US" dirty="0"/>
          </a:p>
        </p:txBody>
      </p:sp>
      <p:sp>
        <p:nvSpPr>
          <p:cNvPr id="9" name="TextBox 8">
            <a:extLst>
              <a:ext uri="{FF2B5EF4-FFF2-40B4-BE49-F238E27FC236}">
                <a16:creationId xmlns:a16="http://schemas.microsoft.com/office/drawing/2014/main" id="{01FC5EB8-870E-CC4A-99F4-7C272E8B3FDF}"/>
              </a:ext>
            </a:extLst>
          </p:cNvPr>
          <p:cNvSpPr txBox="1"/>
          <p:nvPr/>
        </p:nvSpPr>
        <p:spPr>
          <a:xfrm>
            <a:off x="685330" y="2367092"/>
            <a:ext cx="7772870" cy="3424107"/>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120000"/>
              </a:lnSpc>
              <a:spcBef>
                <a:spcPts val="0"/>
              </a:spcBef>
              <a:spcAft>
                <a:spcPts val="600"/>
              </a:spcAft>
              <a:buClr>
                <a:prstClr val="white"/>
              </a:buClr>
              <a:buSzTx/>
              <a:buFont typeface="Arial" panose="020B0604020202020204" pitchFamily="34" charset="0"/>
              <a:buChar char="•"/>
              <a:tabLst/>
              <a:defRPr/>
            </a:pPr>
            <a:r>
              <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rPr>
              <a:t>EAST MIDLANDS Arena League –A TEAM – 4</a:t>
            </a:r>
            <a:r>
              <a:rPr kumimoji="0" lang="en-US" sz="1800" b="0" i="0" u="none" strike="noStrike" kern="1200" cap="all" spc="0" normalizeH="0" baseline="30000" noProof="0">
                <a:ln>
                  <a:noFill/>
                </a:ln>
                <a:solidFill>
                  <a:prstClr val="white"/>
                </a:solidFill>
                <a:effectLst/>
                <a:uLnTx/>
                <a:uFillTx/>
                <a:latin typeface="Tw Cen MT" panose="020B0602020104020603"/>
                <a:ea typeface="+mn-ea"/>
                <a:cs typeface="+mn-cs"/>
              </a:rPr>
              <a:t>th</a:t>
            </a:r>
            <a:r>
              <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rPr>
              <a:t> Place </a:t>
            </a:r>
          </a:p>
          <a:p>
            <a:pPr marL="0" marR="0" lvl="0" indent="-228600" algn="l" defTabSz="914400" rtl="0" eaLnBrk="1" fontAlgn="auto" latinLnBrk="0" hangingPunct="1">
              <a:lnSpc>
                <a:spcPct val="120000"/>
              </a:lnSpc>
              <a:spcBef>
                <a:spcPts val="0"/>
              </a:spcBef>
              <a:spcAft>
                <a:spcPts val="600"/>
              </a:spcAft>
              <a:buClr>
                <a:prstClr val="white"/>
              </a:buClr>
              <a:buSzTx/>
              <a:buFont typeface="Arial" panose="020B0604020202020204" pitchFamily="34" charset="0"/>
              <a:buChar char="•"/>
              <a:tabLst/>
              <a:defRPr/>
            </a:pPr>
            <a:r>
              <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rPr>
              <a:t>National Virtual Gala results – 34</a:t>
            </a:r>
            <a:r>
              <a:rPr kumimoji="0" lang="en-US" sz="1800" b="0" i="0" u="none" strike="noStrike" kern="1200" cap="all" spc="0" normalizeH="0" baseline="30000" noProof="0">
                <a:ln>
                  <a:noFill/>
                </a:ln>
                <a:solidFill>
                  <a:prstClr val="white"/>
                </a:solidFill>
                <a:effectLst/>
                <a:uLnTx/>
                <a:uFillTx/>
                <a:latin typeface="Tw Cen MT" panose="020B0602020104020603"/>
                <a:ea typeface="+mn-ea"/>
                <a:cs typeface="+mn-cs"/>
              </a:rPr>
              <a:t>th</a:t>
            </a:r>
            <a:r>
              <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rPr>
              <a:t> </a:t>
            </a:r>
          </a:p>
          <a:p>
            <a:pPr marL="0" marR="0" lvl="0" indent="-228600" algn="l" defTabSz="914400" rtl="0" eaLnBrk="1" fontAlgn="auto" latinLnBrk="0" hangingPunct="1">
              <a:lnSpc>
                <a:spcPct val="120000"/>
              </a:lnSpc>
              <a:spcBef>
                <a:spcPts val="0"/>
              </a:spcBef>
              <a:spcAft>
                <a:spcPts val="600"/>
              </a:spcAft>
              <a:buClr>
                <a:prstClr val="white"/>
              </a:buClr>
              <a:buSzTx/>
              <a:buFont typeface="Arial" panose="020B0604020202020204" pitchFamily="34" charset="0"/>
              <a:buChar char="•"/>
              <a:tabLst/>
              <a:defRPr/>
            </a:pPr>
            <a:r>
              <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rPr>
              <a:t>B – TEAM finishing 15</a:t>
            </a:r>
            <a:r>
              <a:rPr kumimoji="0" lang="en-US" sz="1800" b="0" i="0" u="none" strike="noStrike" kern="1200" cap="all" spc="0" normalizeH="0" baseline="30000" noProof="0">
                <a:ln>
                  <a:noFill/>
                </a:ln>
                <a:solidFill>
                  <a:prstClr val="white"/>
                </a:solidFill>
                <a:effectLst/>
                <a:uLnTx/>
                <a:uFillTx/>
                <a:latin typeface="Tw Cen MT" panose="020B0602020104020603"/>
                <a:ea typeface="+mn-ea"/>
                <a:cs typeface="+mn-cs"/>
              </a:rPr>
              <a:t>th</a:t>
            </a:r>
            <a:r>
              <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rPr>
              <a:t>  in the EAST MIDLANDS league. </a:t>
            </a:r>
          </a:p>
          <a:p>
            <a:pPr marL="0" marR="0" lvl="0" indent="0" algn="l" defTabSz="914400" rtl="0" eaLnBrk="1" fontAlgn="auto" latinLnBrk="0" hangingPunct="1">
              <a:lnSpc>
                <a:spcPct val="120000"/>
              </a:lnSpc>
              <a:spcBef>
                <a:spcPts val="0"/>
              </a:spcBef>
              <a:spcAft>
                <a:spcPts val="600"/>
              </a:spcAft>
              <a:buClr>
                <a:prstClr val="white"/>
              </a:buClr>
              <a:buSzTx/>
              <a:buFontTx/>
              <a:buNone/>
              <a:tabLst/>
              <a:defRPr/>
            </a:pPr>
            <a:endParaRPr kumimoji="0" lang="en-US" sz="1800" b="0" i="0" u="none" strike="noStrike" kern="1200" cap="all" spc="0" normalizeH="0" baseline="0" noProof="0">
              <a:ln>
                <a:noFill/>
              </a:ln>
              <a:solidFill>
                <a:prstClr val="white"/>
              </a:solidFill>
              <a:effectLst/>
              <a:uLnTx/>
              <a:uFillTx/>
              <a:latin typeface="Tw Cen MT" panose="020B0602020104020603"/>
              <a:ea typeface="+mn-ea"/>
              <a:cs typeface="+mn-cs"/>
            </a:endParaRPr>
          </a:p>
          <a:p>
            <a:pPr marL="0" marR="0" lvl="0" indent="0" algn="l" defTabSz="914400" rtl="0" eaLnBrk="1" fontAlgn="auto" latinLnBrk="0" hangingPunct="1">
              <a:lnSpc>
                <a:spcPct val="120000"/>
              </a:lnSpc>
              <a:spcBef>
                <a:spcPts val="0"/>
              </a:spcBef>
              <a:spcAft>
                <a:spcPts val="600"/>
              </a:spcAft>
              <a:buClr>
                <a:prstClr val="white"/>
              </a:buClr>
              <a:buSzTx/>
              <a:buFontTx/>
              <a:buNone/>
              <a:tabLst/>
              <a:defRPr/>
            </a:pPr>
            <a:r>
              <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rPr>
              <a:t>There were very good performances across all three rounds, with every swimmer stepping up and contributing positively. The consistency, effort, and team spirit shown throughout were excellent, and it was great to see athletes embracing the challenge and delivering strong swims across the board.</a:t>
            </a:r>
            <a:endParaRPr kumimoji="0" lang="en-US" sz="1800" b="0" i="0" u="none" strike="noStrike" kern="1200" cap="all" spc="0" normalizeH="0" baseline="0" noProof="0" dirty="0">
              <a:ln>
                <a:noFill/>
              </a:ln>
              <a:solidFill>
                <a:prstClr val="white"/>
              </a:solidFill>
              <a:effectLst/>
              <a:uLnTx/>
              <a:uFillTx/>
              <a:latin typeface="Tw Cen MT" panose="020B0602020104020603"/>
              <a:ea typeface="+mn-ea"/>
              <a:cs typeface="+mn-cs"/>
            </a:endParaRPr>
          </a:p>
        </p:txBody>
      </p:sp>
      <p:pic>
        <p:nvPicPr>
          <p:cNvPr id="15" name="Content Placeholder 6">
            <a:extLst>
              <a:ext uri="{FF2B5EF4-FFF2-40B4-BE49-F238E27FC236}">
                <a16:creationId xmlns:a16="http://schemas.microsoft.com/office/drawing/2014/main" id="{85FCB442-8AD3-9509-10E3-4803B4C73C21}"/>
              </a:ext>
            </a:extLst>
          </p:cNvPr>
          <p:cNvPicPr>
            <a:picLocks noChangeAspect="1"/>
          </p:cNvPicPr>
          <p:nvPr/>
        </p:nvPicPr>
        <p:blipFill rotWithShape="1">
          <a:blip r:embed="rId4"/>
          <a:srcRect l="15185" r="16398"/>
          <a:stretch/>
        </p:blipFill>
        <p:spPr>
          <a:xfrm>
            <a:off x="7520504" y="-3278"/>
            <a:ext cx="1623476" cy="2112903"/>
          </a:xfrm>
          <a:prstGeom prst="rect">
            <a:avLst/>
          </a:prstGeom>
        </p:spPr>
      </p:pic>
    </p:spTree>
    <p:extLst>
      <p:ext uri="{BB962C8B-B14F-4D97-AF65-F5344CB8AC3E}">
        <p14:creationId xmlns:p14="http://schemas.microsoft.com/office/powerpoint/2010/main" val="394305862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wimming pool, leisure centre, water, sport&#10;&#10;Description automatically generated">
            <a:extLst>
              <a:ext uri="{FF2B5EF4-FFF2-40B4-BE49-F238E27FC236}">
                <a16:creationId xmlns:a16="http://schemas.microsoft.com/office/drawing/2014/main" id="{BFAE4D7D-72F0-21FB-A8BB-A660768487B5}"/>
              </a:ext>
            </a:extLst>
          </p:cNvPr>
          <p:cNvPicPr>
            <a:picLocks noChangeAspect="1"/>
          </p:cNvPicPr>
          <p:nvPr/>
        </p:nvPicPr>
        <p:blipFill rotWithShape="1">
          <a:blip r:embed="rId2"/>
          <a:srcRect/>
          <a:stretch/>
        </p:blipFill>
        <p:spPr>
          <a:xfrm>
            <a:off x="-29220" y="10"/>
            <a:ext cx="9143980" cy="6857990"/>
          </a:xfrm>
          <a:prstGeom prst="rect">
            <a:avLst/>
          </a:prstGeom>
        </p:spPr>
      </p:pic>
      <p:pic>
        <p:nvPicPr>
          <p:cNvPr id="11" name="Picture 10">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69" y="819150"/>
            <a:ext cx="7528204"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C5216CB-89B4-B947-8974-41D4CB57584E}"/>
              </a:ext>
            </a:extLst>
          </p:cNvPr>
          <p:cNvSpPr>
            <a:spLocks noGrp="1"/>
          </p:cNvSpPr>
          <p:nvPr>
            <p:ph type="title"/>
          </p:nvPr>
        </p:nvSpPr>
        <p:spPr>
          <a:xfrm>
            <a:off x="980611" y="950976"/>
            <a:ext cx="7124319" cy="763524"/>
          </a:xfrm>
        </p:spPr>
        <p:txBody>
          <a:bodyPr>
            <a:normAutofit fontScale="90000"/>
          </a:bodyPr>
          <a:lstStyle/>
          <a:p>
            <a:r>
              <a:rPr lang="en-US" dirty="0"/>
              <a:t>County/Regional/national Championships</a:t>
            </a:r>
          </a:p>
        </p:txBody>
      </p:sp>
      <p:sp>
        <p:nvSpPr>
          <p:cNvPr id="3" name="Content Placeholder 2">
            <a:extLst>
              <a:ext uri="{FF2B5EF4-FFF2-40B4-BE49-F238E27FC236}">
                <a16:creationId xmlns:a16="http://schemas.microsoft.com/office/drawing/2014/main" id="{1E47BFE9-9EB9-FD42-9D4E-803454BC03BB}"/>
              </a:ext>
            </a:extLst>
          </p:cNvPr>
          <p:cNvSpPr>
            <a:spLocks noGrp="1"/>
          </p:cNvSpPr>
          <p:nvPr>
            <p:ph sz="quarter" idx="13"/>
          </p:nvPr>
        </p:nvSpPr>
        <p:spPr>
          <a:xfrm>
            <a:off x="1037761" y="1846326"/>
            <a:ext cx="7010019" cy="3944874"/>
          </a:xfrm>
        </p:spPr>
        <p:txBody>
          <a:bodyPr>
            <a:noAutofit/>
          </a:bodyPr>
          <a:lstStyle/>
          <a:p>
            <a:pPr>
              <a:lnSpc>
                <a:spcPct val="110000"/>
              </a:lnSpc>
            </a:pPr>
            <a:r>
              <a:rPr lang="en-US" sz="1100" dirty="0"/>
              <a:t>Se east region para swim meet (September 24)– 3</a:t>
            </a:r>
          </a:p>
          <a:p>
            <a:pPr>
              <a:lnSpc>
                <a:spcPct val="110000"/>
              </a:lnSpc>
            </a:pPr>
            <a:r>
              <a:rPr lang="en-US" sz="1100" dirty="0"/>
              <a:t>National County Team championships (October 24) – 10</a:t>
            </a:r>
          </a:p>
          <a:p>
            <a:pPr>
              <a:lnSpc>
                <a:spcPct val="110000"/>
              </a:lnSpc>
            </a:pPr>
            <a:r>
              <a:rPr lang="en-US" sz="1100" dirty="0"/>
              <a:t>National masters SC (October 24) – 18</a:t>
            </a:r>
          </a:p>
          <a:p>
            <a:pPr>
              <a:lnSpc>
                <a:spcPct val="110000"/>
              </a:lnSpc>
            </a:pPr>
            <a:r>
              <a:rPr lang="en-US" sz="1100" dirty="0"/>
              <a:t>SE EAST Region SC CHAMPIONSHIPS (November 24) – 43</a:t>
            </a:r>
          </a:p>
          <a:p>
            <a:pPr>
              <a:lnSpc>
                <a:spcPct val="110000"/>
              </a:lnSpc>
            </a:pPr>
            <a:r>
              <a:rPr lang="en-US" sz="1100" dirty="0"/>
              <a:t>Winter SC Nationals 2022 (December 24) – 12</a:t>
            </a:r>
          </a:p>
          <a:p>
            <a:pPr>
              <a:lnSpc>
                <a:spcPct val="110000"/>
              </a:lnSpc>
            </a:pPr>
            <a:r>
              <a:rPr lang="en-US" sz="1100" dirty="0"/>
              <a:t>CAMBRIDGESHIRE County (JANUARY 25) – 127</a:t>
            </a:r>
          </a:p>
          <a:p>
            <a:pPr>
              <a:lnSpc>
                <a:spcPct val="110000"/>
              </a:lnSpc>
            </a:pPr>
            <a:r>
              <a:rPr lang="en-US" sz="1100" dirty="0"/>
              <a:t>British Championships (APRIL 25) – 9 + 3 non entered qualifiers (2X a final / 5 x B Final / 1x </a:t>
            </a:r>
            <a:r>
              <a:rPr lang="en-US" sz="1100" dirty="0" err="1"/>
              <a:t>jnr</a:t>
            </a:r>
            <a:r>
              <a:rPr lang="en-US" sz="1100" dirty="0"/>
              <a:t> Final) + 1x silver medal (Claire </a:t>
            </a:r>
            <a:r>
              <a:rPr lang="en-US" sz="1100" dirty="0" err="1"/>
              <a:t>connon</a:t>
            </a:r>
            <a:r>
              <a:rPr lang="en-US" sz="1100" dirty="0"/>
              <a:t>).</a:t>
            </a:r>
          </a:p>
          <a:p>
            <a:pPr>
              <a:lnSpc>
                <a:spcPct val="110000"/>
              </a:lnSpc>
            </a:pPr>
            <a:r>
              <a:rPr lang="en-US" sz="1100" dirty="0"/>
              <a:t>SE EAST Region lc CHAMPIONSHIPS (April/may 25) – 60 </a:t>
            </a:r>
          </a:p>
          <a:p>
            <a:pPr>
              <a:lnSpc>
                <a:spcPct val="110000"/>
              </a:lnSpc>
            </a:pPr>
            <a:r>
              <a:rPr lang="en-US" sz="1100" dirty="0"/>
              <a:t>NATIONAL MASTERS LC CHAMPIONSHIPS (June 25) – 12</a:t>
            </a:r>
          </a:p>
          <a:p>
            <a:pPr>
              <a:lnSpc>
                <a:spcPct val="110000"/>
              </a:lnSpc>
            </a:pPr>
            <a:r>
              <a:rPr lang="en-US" sz="1100" dirty="0"/>
              <a:t>National junior para championships (JUNE 25) – 2</a:t>
            </a:r>
          </a:p>
          <a:p>
            <a:pPr>
              <a:lnSpc>
                <a:spcPct val="110000"/>
              </a:lnSpc>
            </a:pPr>
            <a:r>
              <a:rPr lang="en-US" sz="1100" dirty="0"/>
              <a:t>National summer CHAMPIONSHIPS  (JULY / AUGUST 25) –  British – 19 + 6 </a:t>
            </a:r>
            <a:r>
              <a:rPr lang="en-US" sz="1100" dirty="0" err="1"/>
              <a:t>rELAYS</a:t>
            </a:r>
            <a:r>
              <a:rPr lang="en-US" sz="1100"/>
              <a:t>  </a:t>
            </a:r>
            <a:r>
              <a:rPr lang="en-US" sz="1100" dirty="0"/>
              <a:t>/ English – 16 </a:t>
            </a:r>
            <a:r>
              <a:rPr lang="en-US" sz="1100"/>
              <a:t>/  Welsh </a:t>
            </a:r>
            <a:r>
              <a:rPr lang="en-US" sz="1100" dirty="0"/>
              <a:t>– </a:t>
            </a:r>
            <a:r>
              <a:rPr lang="en-US" sz="1100"/>
              <a:t>4 /  </a:t>
            </a:r>
            <a:r>
              <a:rPr lang="en-US" sz="1100" dirty="0"/>
              <a:t>Scottish – 4 </a:t>
            </a:r>
          </a:p>
          <a:p>
            <a:pPr>
              <a:lnSpc>
                <a:spcPct val="110000"/>
              </a:lnSpc>
            </a:pPr>
            <a:r>
              <a:rPr lang="en-US" sz="1100" dirty="0"/>
              <a:t>Total = 31 athletes achieving National qualification and recognition</a:t>
            </a:r>
            <a:endParaRPr lang="en-US" sz="1200" dirty="0"/>
          </a:p>
        </p:txBody>
      </p:sp>
    </p:spTree>
    <p:extLst>
      <p:ext uri="{BB962C8B-B14F-4D97-AF65-F5344CB8AC3E}">
        <p14:creationId xmlns:p14="http://schemas.microsoft.com/office/powerpoint/2010/main" val="81432050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30" y="1300787"/>
            <a:ext cx="7410091" cy="1371600"/>
          </a:xfrm>
        </p:spPr>
        <p:txBody>
          <a:bodyPr>
            <a:normAutofit/>
          </a:bodyPr>
          <a:lstStyle/>
          <a:p>
            <a:r>
              <a:rPr lang="en-GB" sz="3600" dirty="0">
                <a:solidFill>
                  <a:srgbClr val="0070C0"/>
                </a:solidFill>
              </a:rPr>
              <a:t>Any other business</a:t>
            </a:r>
          </a:p>
        </p:txBody>
      </p:sp>
      <p:pic>
        <p:nvPicPr>
          <p:cNvPr id="5" name="Picture 4" descr="Description: header.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
        <p:nvSpPr>
          <p:cNvPr id="6" name="Subtitle 5">
            <a:extLst>
              <a:ext uri="{FF2B5EF4-FFF2-40B4-BE49-F238E27FC236}">
                <a16:creationId xmlns:a16="http://schemas.microsoft.com/office/drawing/2014/main" id="{65808E09-BDFA-233C-905A-4963DE9FC3D8}"/>
              </a:ext>
            </a:extLst>
          </p:cNvPr>
          <p:cNvSpPr>
            <a:spLocks noGrp="1"/>
          </p:cNvSpPr>
          <p:nvPr>
            <p:ph type="subTitle" idx="1"/>
          </p:nvPr>
        </p:nvSpPr>
        <p:spPr>
          <a:xfrm>
            <a:off x="1067051" y="3020674"/>
            <a:ext cx="6863247" cy="1371599"/>
          </a:xfrm>
        </p:spPr>
        <p:txBody>
          <a:bodyPr>
            <a:noAutofit/>
          </a:bodyPr>
          <a:lstStyle/>
          <a:p>
            <a:pPr marL="342900" indent="-342900">
              <a:buFont typeface="Arial" panose="020B0604020202020204" pitchFamily="34" charset="0"/>
              <a:buChar char="•"/>
            </a:pPr>
            <a:endParaRPr lang="en-GB" sz="2000" cap="none" dirty="0"/>
          </a:p>
        </p:txBody>
      </p:sp>
    </p:spTree>
    <p:extLst>
      <p:ext uri="{BB962C8B-B14F-4D97-AF65-F5344CB8AC3E}">
        <p14:creationId xmlns:p14="http://schemas.microsoft.com/office/powerpoint/2010/main" val="3830307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DB288-57C8-79AE-5E1E-726B55E00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6C511-7DB4-2F38-58D7-CF41E80CB850}"/>
              </a:ext>
            </a:extLst>
          </p:cNvPr>
          <p:cNvSpPr>
            <a:spLocks noGrp="1"/>
          </p:cNvSpPr>
          <p:nvPr>
            <p:ph type="ctrTitle"/>
          </p:nvPr>
        </p:nvSpPr>
        <p:spPr>
          <a:xfrm>
            <a:off x="793630" y="1300787"/>
            <a:ext cx="7410091" cy="1371600"/>
          </a:xfrm>
        </p:spPr>
        <p:txBody>
          <a:bodyPr>
            <a:normAutofit/>
          </a:bodyPr>
          <a:lstStyle/>
          <a:p>
            <a:r>
              <a:rPr lang="en-GB" sz="3600" dirty="0">
                <a:solidFill>
                  <a:srgbClr val="0070C0"/>
                </a:solidFill>
              </a:rPr>
              <a:t>SGM/AGM </a:t>
            </a:r>
            <a:br>
              <a:rPr lang="en-GB" sz="3600" dirty="0">
                <a:solidFill>
                  <a:srgbClr val="0070C0"/>
                </a:solidFill>
              </a:rPr>
            </a:br>
            <a:r>
              <a:rPr lang="en-GB" sz="3600" dirty="0">
                <a:solidFill>
                  <a:srgbClr val="0070C0"/>
                </a:solidFill>
              </a:rPr>
              <a:t>planned for </a:t>
            </a:r>
            <a:r>
              <a:rPr lang="en-GB" sz="3600" dirty="0" err="1">
                <a:solidFill>
                  <a:srgbClr val="0070C0"/>
                </a:solidFill>
              </a:rPr>
              <a:t>NOvember</a:t>
            </a:r>
            <a:r>
              <a:rPr lang="en-GB" sz="3600" dirty="0">
                <a:solidFill>
                  <a:srgbClr val="0070C0"/>
                </a:solidFill>
              </a:rPr>
              <a:t> 2025</a:t>
            </a:r>
          </a:p>
        </p:txBody>
      </p:sp>
      <p:pic>
        <p:nvPicPr>
          <p:cNvPr id="5" name="Picture 4" descr="Description: header.jpg">
            <a:extLst>
              <a:ext uri="{FF2B5EF4-FFF2-40B4-BE49-F238E27FC236}">
                <a16:creationId xmlns:a16="http://schemas.microsoft.com/office/drawing/2014/main" id="{36A1A7E2-2494-32E5-CE5F-F4B0DCD0074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
        <p:nvSpPr>
          <p:cNvPr id="6" name="Subtitle 5">
            <a:extLst>
              <a:ext uri="{FF2B5EF4-FFF2-40B4-BE49-F238E27FC236}">
                <a16:creationId xmlns:a16="http://schemas.microsoft.com/office/drawing/2014/main" id="{83B2F9E3-ED4B-CBD1-A154-FE84FD87E265}"/>
              </a:ext>
            </a:extLst>
          </p:cNvPr>
          <p:cNvSpPr>
            <a:spLocks noGrp="1"/>
          </p:cNvSpPr>
          <p:nvPr>
            <p:ph type="subTitle" idx="1"/>
          </p:nvPr>
        </p:nvSpPr>
        <p:spPr>
          <a:xfrm>
            <a:off x="1067051" y="3020674"/>
            <a:ext cx="6863247" cy="1371599"/>
          </a:xfrm>
        </p:spPr>
        <p:txBody>
          <a:bodyPr>
            <a:noAutofit/>
          </a:bodyPr>
          <a:lstStyle/>
          <a:p>
            <a:pPr marL="342900" indent="-342900">
              <a:buFont typeface="Arial" panose="020B0604020202020204" pitchFamily="34" charset="0"/>
              <a:buChar char="•"/>
            </a:pPr>
            <a:r>
              <a:rPr lang="en-GB" sz="2000" cap="none" dirty="0"/>
              <a:t>Swim England recommended the change of date for our AGM to be more in line with our financial year (1</a:t>
            </a:r>
            <a:r>
              <a:rPr lang="en-GB" sz="2000" cap="none" baseline="30000" dirty="0"/>
              <a:t>st</a:t>
            </a:r>
            <a:r>
              <a:rPr lang="en-GB" sz="2000" cap="none" dirty="0"/>
              <a:t> Sept – 31</a:t>
            </a:r>
            <a:r>
              <a:rPr lang="en-GB" sz="2000" cap="none" baseline="30000" dirty="0"/>
              <a:t>st</a:t>
            </a:r>
            <a:r>
              <a:rPr lang="en-GB" sz="2000" cap="none" dirty="0"/>
              <a:t> Aug)</a:t>
            </a:r>
          </a:p>
          <a:p>
            <a:pPr marL="342900" indent="-342900" algn="l">
              <a:buFont typeface="Arial" panose="020B0604020202020204" pitchFamily="34" charset="0"/>
              <a:buChar char="•"/>
            </a:pPr>
            <a:r>
              <a:rPr lang="en-GB" sz="2000" cap="none" dirty="0"/>
              <a:t>Our constitution is due to be reviewed as per Swim England requirement</a:t>
            </a:r>
          </a:p>
        </p:txBody>
      </p:sp>
    </p:spTree>
    <p:extLst>
      <p:ext uri="{BB962C8B-B14F-4D97-AF65-F5344CB8AC3E}">
        <p14:creationId xmlns:p14="http://schemas.microsoft.com/office/powerpoint/2010/main" val="1534772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C33F-DF55-9C50-7903-041151127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72767-9305-3981-F5D5-584FA0B566FB}"/>
              </a:ext>
            </a:extLst>
          </p:cNvPr>
          <p:cNvSpPr>
            <a:spLocks noGrp="1"/>
          </p:cNvSpPr>
          <p:nvPr>
            <p:ph type="ctrTitle"/>
          </p:nvPr>
        </p:nvSpPr>
        <p:spPr>
          <a:xfrm>
            <a:off x="793630" y="2090054"/>
            <a:ext cx="7410091" cy="1055913"/>
          </a:xfrm>
        </p:spPr>
        <p:txBody>
          <a:bodyPr>
            <a:noAutofit/>
          </a:bodyPr>
          <a:lstStyle/>
          <a:p>
            <a:r>
              <a:rPr lang="en-GB" sz="3600" dirty="0">
                <a:solidFill>
                  <a:srgbClr val="0070C0"/>
                </a:solidFill>
              </a:rPr>
              <a:t>Number of SE voting Members present</a:t>
            </a:r>
          </a:p>
        </p:txBody>
      </p:sp>
      <p:pic>
        <p:nvPicPr>
          <p:cNvPr id="5" name="Picture 4" descr="Description: header.jpg">
            <a:extLst>
              <a:ext uri="{FF2B5EF4-FFF2-40B4-BE49-F238E27FC236}">
                <a16:creationId xmlns:a16="http://schemas.microsoft.com/office/drawing/2014/main" id="{BAB1F429-D9B1-DA46-74DB-C72BDD4FCAA9}"/>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20276313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6C3C-1BB8-BC45-8DF7-B2EEE8E1C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D469A-B2A6-8027-43D4-943576FC4252}"/>
              </a:ext>
            </a:extLst>
          </p:cNvPr>
          <p:cNvSpPr>
            <a:spLocks noGrp="1"/>
          </p:cNvSpPr>
          <p:nvPr>
            <p:ph type="ctrTitle"/>
          </p:nvPr>
        </p:nvSpPr>
        <p:spPr>
          <a:xfrm>
            <a:off x="1313543" y="2090054"/>
            <a:ext cx="6582228" cy="1640117"/>
          </a:xfrm>
        </p:spPr>
        <p:txBody>
          <a:bodyPr>
            <a:normAutofit/>
          </a:bodyPr>
          <a:lstStyle/>
          <a:p>
            <a:r>
              <a:rPr lang="en-US" altLang="en-US" sz="3600" dirty="0">
                <a:solidFill>
                  <a:srgbClr val="0070C0"/>
                </a:solidFill>
              </a:rPr>
              <a:t>APPROVAL OF 2024 AGM Minutes</a:t>
            </a:r>
            <a:endParaRPr lang="en-GB" sz="3600" dirty="0">
              <a:solidFill>
                <a:srgbClr val="0070C0"/>
              </a:solidFill>
            </a:endParaRPr>
          </a:p>
        </p:txBody>
      </p:sp>
      <p:pic>
        <p:nvPicPr>
          <p:cNvPr id="5" name="Picture 4" descr="Description: header.jpg">
            <a:extLst>
              <a:ext uri="{FF2B5EF4-FFF2-40B4-BE49-F238E27FC236}">
                <a16:creationId xmlns:a16="http://schemas.microsoft.com/office/drawing/2014/main" id="{ACBEF158-7679-0230-7EC1-EE9A29C9839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3607090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0B2F-9198-8DC7-0D2A-6BAE4F4AE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6635C-EF75-D34C-D9C7-8285A07415A5}"/>
              </a:ext>
            </a:extLst>
          </p:cNvPr>
          <p:cNvSpPr>
            <a:spLocks noGrp="1"/>
          </p:cNvSpPr>
          <p:nvPr>
            <p:ph type="ctrTitle"/>
          </p:nvPr>
        </p:nvSpPr>
        <p:spPr>
          <a:xfrm>
            <a:off x="778715" y="2090054"/>
            <a:ext cx="7117056" cy="1640117"/>
          </a:xfrm>
        </p:spPr>
        <p:txBody>
          <a:bodyPr>
            <a:normAutofit/>
          </a:bodyPr>
          <a:lstStyle/>
          <a:p>
            <a:r>
              <a:rPr lang="en-US" altLang="en-US" sz="3600" dirty="0">
                <a:solidFill>
                  <a:srgbClr val="0070C0"/>
                </a:solidFill>
              </a:rPr>
              <a:t>MATTERS arising from 2024 AGM </a:t>
            </a:r>
            <a:r>
              <a:rPr lang="en-US" altLang="en-US" sz="3600" cap="none" dirty="0">
                <a:solidFill>
                  <a:schemeClr val="bg1">
                    <a:lumMod val="50000"/>
                  </a:schemeClr>
                </a:solidFill>
              </a:rPr>
              <a:t>(none)</a:t>
            </a:r>
            <a:endParaRPr lang="en-GB" sz="3600" cap="none" dirty="0">
              <a:solidFill>
                <a:schemeClr val="bg1">
                  <a:lumMod val="50000"/>
                </a:schemeClr>
              </a:solidFill>
            </a:endParaRPr>
          </a:p>
        </p:txBody>
      </p:sp>
      <p:pic>
        <p:nvPicPr>
          <p:cNvPr id="5" name="Picture 4" descr="Description: header.jpg">
            <a:extLst>
              <a:ext uri="{FF2B5EF4-FFF2-40B4-BE49-F238E27FC236}">
                <a16:creationId xmlns:a16="http://schemas.microsoft.com/office/drawing/2014/main" id="{57683C13-DF68-DE94-4DBD-5880CC2BF68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500" y="0"/>
            <a:ext cx="5270500" cy="952500"/>
          </a:xfrm>
          <a:prstGeom prst="rect">
            <a:avLst/>
          </a:prstGeom>
          <a:ln>
            <a:noFill/>
          </a:ln>
          <a:effectLst>
            <a:softEdge rad="112500"/>
          </a:effectLst>
        </p:spPr>
      </p:pic>
    </p:spTree>
    <p:extLst>
      <p:ext uri="{BB962C8B-B14F-4D97-AF65-F5344CB8AC3E}">
        <p14:creationId xmlns:p14="http://schemas.microsoft.com/office/powerpoint/2010/main" val="4287886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6495-D025-F164-C9CE-54F0B6CBC933}"/>
              </a:ext>
            </a:extLst>
          </p:cNvPr>
          <p:cNvSpPr>
            <a:spLocks noGrp="1"/>
          </p:cNvSpPr>
          <p:nvPr>
            <p:ph type="title"/>
          </p:nvPr>
        </p:nvSpPr>
        <p:spPr/>
        <p:txBody>
          <a:bodyPr/>
          <a:lstStyle/>
          <a:p>
            <a:r>
              <a:rPr lang="en-US" dirty="0">
                <a:solidFill>
                  <a:srgbClr val="0070C0"/>
                </a:solidFill>
              </a:rPr>
              <a:t>Chair’s Report – COCSC AGM</a:t>
            </a:r>
          </a:p>
        </p:txBody>
      </p:sp>
      <p:sp>
        <p:nvSpPr>
          <p:cNvPr id="3" name="Content Placeholder 2">
            <a:extLst>
              <a:ext uri="{FF2B5EF4-FFF2-40B4-BE49-F238E27FC236}">
                <a16:creationId xmlns:a16="http://schemas.microsoft.com/office/drawing/2014/main" id="{032FE86A-3734-3A8A-72E1-8BB2F68482F0}"/>
              </a:ext>
            </a:extLst>
          </p:cNvPr>
          <p:cNvSpPr>
            <a:spLocks noGrp="1"/>
          </p:cNvSpPr>
          <p:nvPr>
            <p:ph sz="quarter" idx="13"/>
          </p:nvPr>
        </p:nvSpPr>
        <p:spPr>
          <a:xfrm>
            <a:off x="685330" y="2044007"/>
            <a:ext cx="7772870" cy="3424107"/>
          </a:xfrm>
        </p:spPr>
        <p:txBody>
          <a:bodyPr>
            <a:normAutofit fontScale="92500" lnSpcReduction="10000"/>
          </a:bodyPr>
          <a:lstStyle/>
          <a:p>
            <a:pPr marL="0" indent="0">
              <a:buNone/>
            </a:pPr>
            <a:r>
              <a:rPr lang="en-US" dirty="0">
                <a:solidFill>
                  <a:srgbClr val="0070C0"/>
                </a:solidFill>
              </a:rPr>
              <a:t>Key Topics:</a:t>
            </a:r>
          </a:p>
          <a:p>
            <a:r>
              <a:rPr lang="en-US" cap="none" dirty="0"/>
              <a:t>Vote of thanks</a:t>
            </a:r>
          </a:p>
          <a:p>
            <a:r>
              <a:rPr lang="en-US" cap="none" dirty="0"/>
              <a:t>Review of 2024-25</a:t>
            </a:r>
          </a:p>
          <a:p>
            <a:r>
              <a:rPr lang="en-US" cap="none" dirty="0"/>
              <a:t>Club Finances</a:t>
            </a:r>
          </a:p>
          <a:p>
            <a:r>
              <a:rPr lang="en-US" cap="none" dirty="0"/>
              <a:t>Review of Membership Survey</a:t>
            </a:r>
          </a:p>
          <a:p>
            <a:r>
              <a:rPr lang="en-US" cap="none" dirty="0"/>
              <a:t>Goals for 2025-26 Period</a:t>
            </a:r>
          </a:p>
          <a:p>
            <a:r>
              <a:rPr lang="en-US" cap="none" dirty="0"/>
              <a:t>Motion for Members – To Transition COCSC to a Charitable Incorporated </a:t>
            </a:r>
            <a:r>
              <a:rPr lang="en-US" cap="none" dirty="0" err="1"/>
              <a:t>Organisation</a:t>
            </a:r>
            <a:r>
              <a:rPr lang="en-US" cap="none" dirty="0"/>
              <a:t> (CIO)</a:t>
            </a:r>
          </a:p>
        </p:txBody>
      </p:sp>
    </p:spTree>
    <p:extLst>
      <p:ext uri="{BB962C8B-B14F-4D97-AF65-F5344CB8AC3E}">
        <p14:creationId xmlns:p14="http://schemas.microsoft.com/office/powerpoint/2010/main" val="27882903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pPr eaLnBrk="1" hangingPunct="1"/>
            <a:r>
              <a:rPr lang="en-US" altLang="en-US" dirty="0">
                <a:solidFill>
                  <a:srgbClr val="0070C0"/>
                </a:solidFill>
              </a:rPr>
              <a:t>VOTE of THANKS</a:t>
            </a:r>
          </a:p>
        </p:txBody>
      </p:sp>
      <p:sp>
        <p:nvSpPr>
          <p:cNvPr id="414723" name="Rectangle 3"/>
          <p:cNvSpPr>
            <a:spLocks noGrp="1" noChangeArrowheads="1"/>
          </p:cNvSpPr>
          <p:nvPr>
            <p:ph type="body" idx="1"/>
          </p:nvPr>
        </p:nvSpPr>
        <p:spPr>
          <a:xfrm>
            <a:off x="503238" y="1889125"/>
            <a:ext cx="8241752" cy="4585417"/>
          </a:xfrm>
        </p:spPr>
        <p:txBody>
          <a:bodyPr anchor="t"/>
          <a:lstStyle/>
          <a:p>
            <a:pPr marL="0" indent="0">
              <a:lnSpc>
                <a:spcPct val="80000"/>
              </a:lnSpc>
              <a:buNone/>
            </a:pPr>
            <a:r>
              <a:rPr lang="en-GB" altLang="en-US" sz="2400" cap="none" dirty="0">
                <a:solidFill>
                  <a:srgbClr val="0070C0"/>
                </a:solidFill>
              </a:rPr>
              <a:t>There are lots of people to thank for their hard work over this period:</a:t>
            </a:r>
          </a:p>
          <a:p>
            <a:pPr marL="515938" indent="-342900">
              <a:lnSpc>
                <a:spcPct val="80000"/>
              </a:lnSpc>
            </a:pPr>
            <a:r>
              <a:rPr lang="en-GB" altLang="en-US" sz="1800" cap="none" dirty="0"/>
              <a:t>Management Board and Officers</a:t>
            </a:r>
          </a:p>
          <a:p>
            <a:pPr marL="515938" indent="-342900">
              <a:lnSpc>
                <a:spcPct val="80000"/>
              </a:lnSpc>
            </a:pPr>
            <a:r>
              <a:rPr lang="en-GB" altLang="en-US" sz="1800" cap="none" dirty="0"/>
              <a:t>Our regular ‘behind the scenes’ helpers</a:t>
            </a:r>
          </a:p>
          <a:p>
            <a:pPr marL="515938" indent="-342900">
              <a:lnSpc>
                <a:spcPct val="80000"/>
              </a:lnSpc>
            </a:pPr>
            <a:r>
              <a:rPr lang="en-GB" altLang="en-US" sz="1800" cap="none" dirty="0"/>
              <a:t>Finance Committee members for preparing the accounts</a:t>
            </a:r>
          </a:p>
          <a:p>
            <a:pPr marL="515938" indent="-342900">
              <a:lnSpc>
                <a:spcPct val="80000"/>
              </a:lnSpc>
            </a:pPr>
            <a:r>
              <a:rPr lang="en-GB" altLang="en-US" sz="1800" cap="none" dirty="0"/>
              <a:t>All the volunteers supporting our Swimming AND Water Polo sections</a:t>
            </a:r>
          </a:p>
          <a:p>
            <a:pPr marL="515938" indent="-342900">
              <a:lnSpc>
                <a:spcPct val="80000"/>
              </a:lnSpc>
            </a:pPr>
            <a:r>
              <a:rPr lang="en-GB" altLang="en-US" sz="1800" cap="none" dirty="0"/>
              <a:t>Meets Team and Gala Entry Team</a:t>
            </a:r>
          </a:p>
          <a:p>
            <a:pPr marL="515938" indent="-342900">
              <a:lnSpc>
                <a:spcPct val="80000"/>
              </a:lnSpc>
            </a:pPr>
            <a:r>
              <a:rPr lang="en-GB" altLang="en-US" sz="1800" cap="none" dirty="0"/>
              <a:t>The Swimming &amp; Water Polo Coaching Team</a:t>
            </a:r>
          </a:p>
          <a:p>
            <a:pPr marL="515938" indent="-342900">
              <a:lnSpc>
                <a:spcPct val="80000"/>
              </a:lnSpc>
            </a:pPr>
            <a:r>
              <a:rPr lang="en-GB" altLang="en-US" sz="1800" cap="none" dirty="0"/>
              <a:t>Admin Officer, Anne</a:t>
            </a:r>
            <a:br>
              <a:rPr lang="en-GB" altLang="en-US" cap="none" dirty="0"/>
            </a:br>
            <a:endParaRPr lang="en-GB" altLang="en-US" sz="2400" cap="none" dirty="0"/>
          </a:p>
        </p:txBody>
      </p:sp>
    </p:spTree>
    <p:extLst>
      <p:ext uri="{BB962C8B-B14F-4D97-AF65-F5344CB8AC3E}">
        <p14:creationId xmlns:p14="http://schemas.microsoft.com/office/powerpoint/2010/main" val="1990289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4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47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47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47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472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4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4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2478-AD57-8D4F-5CD7-FEFE90E1E1A0}"/>
              </a:ext>
            </a:extLst>
          </p:cNvPr>
          <p:cNvSpPr>
            <a:spLocks noGrp="1"/>
          </p:cNvSpPr>
          <p:nvPr>
            <p:ph type="title"/>
          </p:nvPr>
        </p:nvSpPr>
        <p:spPr/>
        <p:txBody>
          <a:bodyPr/>
          <a:lstStyle/>
          <a:p>
            <a:r>
              <a:rPr lang="en-US" altLang="en-US" dirty="0">
                <a:solidFill>
                  <a:srgbClr val="0070C0"/>
                </a:solidFill>
              </a:rPr>
              <a:t>Review of 2024-25</a:t>
            </a:r>
            <a:endParaRPr lang="en-GB" dirty="0"/>
          </a:p>
        </p:txBody>
      </p:sp>
      <p:sp>
        <p:nvSpPr>
          <p:cNvPr id="4" name="Text Placeholder 2">
            <a:extLst>
              <a:ext uri="{FF2B5EF4-FFF2-40B4-BE49-F238E27FC236}">
                <a16:creationId xmlns:a16="http://schemas.microsoft.com/office/drawing/2014/main" id="{6AB9D2DA-9310-D62A-BE21-C71C3BC450EF}"/>
              </a:ext>
            </a:extLst>
          </p:cNvPr>
          <p:cNvSpPr txBox="1">
            <a:spLocks/>
          </p:cNvSpPr>
          <p:nvPr/>
        </p:nvSpPr>
        <p:spPr>
          <a:xfrm>
            <a:off x="859747" y="1874698"/>
            <a:ext cx="3655106" cy="679994"/>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GB" altLang="en-US" sz="2400" b="1" cap="none">
                <a:solidFill>
                  <a:srgbClr val="0070C0"/>
                </a:solidFill>
              </a:rPr>
              <a:t>Achievements :</a:t>
            </a:r>
            <a:endParaRPr lang="en-GB" altLang="en-US" sz="2400" b="1" cap="none" dirty="0">
              <a:solidFill>
                <a:srgbClr val="0070C0"/>
              </a:solidFill>
            </a:endParaRPr>
          </a:p>
        </p:txBody>
      </p:sp>
      <p:sp>
        <p:nvSpPr>
          <p:cNvPr id="5" name="Rectangle 3">
            <a:extLst>
              <a:ext uri="{FF2B5EF4-FFF2-40B4-BE49-F238E27FC236}">
                <a16:creationId xmlns:a16="http://schemas.microsoft.com/office/drawing/2014/main" id="{B158CFE7-545C-C429-C434-BAD054A00D33}"/>
              </a:ext>
            </a:extLst>
          </p:cNvPr>
          <p:cNvSpPr>
            <a:spLocks noGrp="1" noChangeArrowheads="1"/>
          </p:cNvSpPr>
          <p:nvPr>
            <p:ph sz="quarter" idx="13"/>
          </p:nvPr>
        </p:nvSpPr>
        <p:spPr>
          <a:xfrm>
            <a:off x="685332" y="2554693"/>
            <a:ext cx="3829520" cy="3358427"/>
          </a:xfrm>
          <a:noFill/>
        </p:spPr>
        <p:txBody>
          <a:bodyPr anchor="t">
            <a:normAutofit fontScale="40000" lnSpcReduction="20000"/>
          </a:bodyPr>
          <a:lstStyle/>
          <a:p>
            <a:pPr marL="515620" indent="-342900">
              <a:lnSpc>
                <a:spcPct val="100000"/>
              </a:lnSpc>
              <a:spcBef>
                <a:spcPts val="0"/>
              </a:spcBef>
              <a:spcAft>
                <a:spcPts val="600"/>
              </a:spcAft>
            </a:pPr>
            <a:r>
              <a:rPr lang="en-GB" altLang="en-US" sz="4200" cap="none" dirty="0"/>
              <a:t>Implementation of the new Squad Structures since last year</a:t>
            </a:r>
          </a:p>
          <a:p>
            <a:pPr marL="515620" indent="-342900">
              <a:lnSpc>
                <a:spcPct val="100000"/>
              </a:lnSpc>
              <a:spcBef>
                <a:spcPts val="0"/>
              </a:spcBef>
              <a:spcAft>
                <a:spcPts val="600"/>
              </a:spcAft>
            </a:pPr>
            <a:r>
              <a:rPr lang="en-GB" altLang="en-US" sz="4200" cap="none" dirty="0"/>
              <a:t>Integration of the Perse pool into our program</a:t>
            </a:r>
          </a:p>
          <a:p>
            <a:pPr marL="515620" indent="-342900">
              <a:lnSpc>
                <a:spcPct val="100000"/>
              </a:lnSpc>
              <a:spcBef>
                <a:spcPts val="0"/>
              </a:spcBef>
              <a:spcAft>
                <a:spcPts val="600"/>
              </a:spcAft>
            </a:pPr>
            <a:r>
              <a:rPr lang="en-GB" altLang="en-US" sz="4200" cap="none" dirty="0"/>
              <a:t>Implementation of the ‘GoCardless’ system of payment</a:t>
            </a:r>
          </a:p>
          <a:p>
            <a:pPr marL="515620" indent="-342900">
              <a:lnSpc>
                <a:spcPct val="100000"/>
              </a:lnSpc>
              <a:spcBef>
                <a:spcPts val="0"/>
              </a:spcBef>
              <a:spcAft>
                <a:spcPts val="600"/>
              </a:spcAft>
            </a:pPr>
            <a:r>
              <a:rPr lang="en-GB" altLang="en-US" sz="4200" cap="none" dirty="0"/>
              <a:t>Delivery of a Training Camp in Turkey</a:t>
            </a:r>
          </a:p>
          <a:p>
            <a:pPr marL="515620" indent="-342900">
              <a:lnSpc>
                <a:spcPct val="100000"/>
              </a:lnSpc>
              <a:spcBef>
                <a:spcPts val="0"/>
              </a:spcBef>
              <a:spcAft>
                <a:spcPts val="600"/>
              </a:spcAft>
            </a:pPr>
            <a:r>
              <a:rPr lang="en-GB" altLang="en-US" sz="4200" cap="none" dirty="0"/>
              <a:t>COCSC Water Polo players representing Eastern Region</a:t>
            </a:r>
          </a:p>
          <a:p>
            <a:pPr marL="515620" indent="-342900">
              <a:lnSpc>
                <a:spcPct val="100000"/>
              </a:lnSpc>
              <a:spcBef>
                <a:spcPts val="0"/>
              </a:spcBef>
              <a:spcAft>
                <a:spcPts val="600"/>
              </a:spcAft>
              <a:buClr>
                <a:srgbClr val="000000"/>
              </a:buClr>
            </a:pPr>
            <a:r>
              <a:rPr lang="en-GB" altLang="en-US" sz="4200" cap="none" dirty="0"/>
              <a:t>Regular Newsletters – this is the primary resource for communication</a:t>
            </a:r>
            <a:endParaRPr lang="en-GB" altLang="en-US" sz="4200" cap="none" dirty="0">
              <a:solidFill>
                <a:srgbClr val="FF0000"/>
              </a:solidFill>
              <a:highlight>
                <a:srgbClr val="FFFF00"/>
              </a:highlight>
            </a:endParaRPr>
          </a:p>
          <a:p>
            <a:pPr marL="973138" lvl="1" indent="-342900" eaLnBrk="1" hangingPunct="1">
              <a:lnSpc>
                <a:spcPct val="100000"/>
              </a:lnSpc>
              <a:spcBef>
                <a:spcPts val="0"/>
              </a:spcBef>
              <a:spcAft>
                <a:spcPts val="600"/>
              </a:spcAft>
              <a:buFont typeface="Courier New" panose="02070309020205020404" pitchFamily="49" charset="0"/>
              <a:buChar char="o"/>
            </a:pPr>
            <a:endParaRPr lang="en-GB" altLang="en-US" sz="1600" cap="none" dirty="0"/>
          </a:p>
          <a:p>
            <a:pPr marL="609600" indent="-609600" eaLnBrk="1" hangingPunct="1">
              <a:lnSpc>
                <a:spcPct val="100000"/>
              </a:lnSpc>
              <a:spcBef>
                <a:spcPts val="0"/>
              </a:spcBef>
              <a:spcAft>
                <a:spcPts val="600"/>
              </a:spcAft>
              <a:buNone/>
            </a:pPr>
            <a:endParaRPr lang="en-GB" altLang="en-US" sz="1600" cap="none" dirty="0"/>
          </a:p>
          <a:p>
            <a:pPr marL="609600" indent="-609600">
              <a:lnSpc>
                <a:spcPct val="100000"/>
              </a:lnSpc>
              <a:spcBef>
                <a:spcPts val="0"/>
              </a:spcBef>
              <a:spcAft>
                <a:spcPts val="600"/>
              </a:spcAft>
            </a:pPr>
            <a:endParaRPr lang="en-GB" altLang="en-US" sz="1600" cap="none" dirty="0"/>
          </a:p>
        </p:txBody>
      </p:sp>
      <p:sp>
        <p:nvSpPr>
          <p:cNvPr id="6" name="Text Placeholder 3">
            <a:extLst>
              <a:ext uri="{FF2B5EF4-FFF2-40B4-BE49-F238E27FC236}">
                <a16:creationId xmlns:a16="http://schemas.microsoft.com/office/drawing/2014/main" id="{A0860844-76DC-5811-A317-E073B2E1C550}"/>
              </a:ext>
            </a:extLst>
          </p:cNvPr>
          <p:cNvSpPr txBox="1">
            <a:spLocks/>
          </p:cNvSpPr>
          <p:nvPr/>
        </p:nvSpPr>
        <p:spPr>
          <a:xfrm>
            <a:off x="4572001" y="1874698"/>
            <a:ext cx="3998975" cy="679994"/>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GB" altLang="en-US" sz="2400" b="1" cap="none">
                <a:solidFill>
                  <a:srgbClr val="0070C0"/>
                </a:solidFill>
              </a:rPr>
              <a:t>Challenges and Headwinds:</a:t>
            </a:r>
            <a:endParaRPr lang="en-GB" altLang="en-US" sz="2400" b="1" cap="none" dirty="0">
              <a:solidFill>
                <a:srgbClr val="0070C0"/>
              </a:solidFill>
            </a:endParaRPr>
          </a:p>
        </p:txBody>
      </p:sp>
      <p:sp>
        <p:nvSpPr>
          <p:cNvPr id="7" name="Content Placeholder 4">
            <a:extLst>
              <a:ext uri="{FF2B5EF4-FFF2-40B4-BE49-F238E27FC236}">
                <a16:creationId xmlns:a16="http://schemas.microsoft.com/office/drawing/2014/main" id="{663B92EA-C28D-8B24-D960-4AF4C727D137}"/>
              </a:ext>
            </a:extLst>
          </p:cNvPr>
          <p:cNvSpPr txBox="1">
            <a:spLocks/>
          </p:cNvSpPr>
          <p:nvPr/>
        </p:nvSpPr>
        <p:spPr>
          <a:xfrm>
            <a:off x="4629151" y="2554693"/>
            <a:ext cx="3829051" cy="2740187"/>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515620" indent="-342900">
              <a:lnSpc>
                <a:spcPct val="100000"/>
              </a:lnSpc>
              <a:spcBef>
                <a:spcPts val="0"/>
              </a:spcBef>
              <a:spcAft>
                <a:spcPts val="1200"/>
              </a:spcAft>
            </a:pPr>
            <a:r>
              <a:rPr lang="en-GB" altLang="en-US" sz="1600" cap="none"/>
              <a:t>Recruiting volunteers and committee members to ensure good governance of the club</a:t>
            </a:r>
          </a:p>
          <a:p>
            <a:pPr marL="515938" indent="-342900">
              <a:lnSpc>
                <a:spcPct val="100000"/>
              </a:lnSpc>
              <a:spcBef>
                <a:spcPts val="0"/>
              </a:spcBef>
              <a:spcAft>
                <a:spcPts val="1200"/>
              </a:spcAft>
            </a:pPr>
            <a:r>
              <a:rPr lang="en-GB" altLang="en-US" sz="1600" cap="none">
                <a:sym typeface="Wingdings" panose="05000000000000000000" pitchFamily="2" charset="2"/>
              </a:rPr>
              <a:t>Aging equipment (blocks, starting equipment, timing systems) which will need repair/replacement in an environment where budgets are tight</a:t>
            </a:r>
          </a:p>
          <a:p>
            <a:pPr marL="515938" indent="-342900">
              <a:lnSpc>
                <a:spcPct val="100000"/>
              </a:lnSpc>
              <a:spcBef>
                <a:spcPts val="0"/>
              </a:spcBef>
              <a:spcAft>
                <a:spcPts val="1200"/>
              </a:spcAft>
            </a:pPr>
            <a:r>
              <a:rPr lang="en-GB" altLang="en-US" sz="1600" cap="none">
                <a:sym typeface="Wingdings" panose="05000000000000000000" pitchFamily="2" charset="2"/>
              </a:rPr>
              <a:t>Maintaining the Club Reputation at our Pool Providers</a:t>
            </a:r>
          </a:p>
          <a:p>
            <a:pPr marL="515938" indent="-342900">
              <a:lnSpc>
                <a:spcPct val="100000"/>
              </a:lnSpc>
              <a:spcBef>
                <a:spcPts val="0"/>
              </a:spcBef>
              <a:spcAft>
                <a:spcPts val="1200"/>
              </a:spcAft>
            </a:pPr>
            <a:r>
              <a:rPr lang="en-GB" altLang="en-US" sz="1600" cap="none">
                <a:sym typeface="Wingdings" panose="05000000000000000000" pitchFamily="2" charset="2"/>
              </a:rPr>
              <a:t>Bringing the Club Finances back into surplus</a:t>
            </a:r>
            <a:endParaRPr lang="en-GB" altLang="en-US" sz="1600" cap="none" dirty="0">
              <a:sym typeface="Wingdings" panose="05000000000000000000" pitchFamily="2" charset="2"/>
            </a:endParaRPr>
          </a:p>
        </p:txBody>
      </p:sp>
    </p:spTree>
    <p:extLst>
      <p:ext uri="{BB962C8B-B14F-4D97-AF65-F5344CB8AC3E}">
        <p14:creationId xmlns:p14="http://schemas.microsoft.com/office/powerpoint/2010/main" val="3952654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1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8731</TotalTime>
  <Words>2683</Words>
  <Application>Microsoft Office PowerPoint</Application>
  <PresentationFormat>On-screen Show (4:3)</PresentationFormat>
  <Paragraphs>304</Paragraphs>
  <Slides>39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Bookman Old Style</vt:lpstr>
      <vt:lpstr>Calibri</vt:lpstr>
      <vt:lpstr>Courier New</vt:lpstr>
      <vt:lpstr>Helvetica Neue</vt:lpstr>
      <vt:lpstr>Tw Cen MT</vt:lpstr>
      <vt:lpstr>Wingdings</vt:lpstr>
      <vt:lpstr>Droplet</vt:lpstr>
      <vt:lpstr>1_Droplet</vt:lpstr>
      <vt:lpstr>City of Cambridge Swimming Club and Water Polo</vt:lpstr>
      <vt:lpstr>Agenda</vt:lpstr>
      <vt:lpstr>RECORD OF APOLOGIES</vt:lpstr>
      <vt:lpstr>Number of SE voting Members present</vt:lpstr>
      <vt:lpstr>APPROVAL OF 2024 AGM Minutes</vt:lpstr>
      <vt:lpstr>MATTERS arising from 2024 AGM (none)</vt:lpstr>
      <vt:lpstr>Chair’s Report – COCSC AGM</vt:lpstr>
      <vt:lpstr>VOTE of THANKS</vt:lpstr>
      <vt:lpstr>Review of 2024-25</vt:lpstr>
      <vt:lpstr>Membership Review</vt:lpstr>
      <vt:lpstr>PowerPoint Presentation</vt:lpstr>
      <vt:lpstr>PowerPoint Presentation</vt:lpstr>
      <vt:lpstr>Independent Examiner Report Wendy ElliotT</vt:lpstr>
      <vt:lpstr>Membership Survey </vt:lpstr>
      <vt:lpstr>Membership Survey </vt:lpstr>
      <vt:lpstr>Membership Survey </vt:lpstr>
      <vt:lpstr>Membership Survey </vt:lpstr>
      <vt:lpstr>Membership Survey</vt:lpstr>
      <vt:lpstr>Goals for 2024-25</vt:lpstr>
      <vt:lpstr>Motion for Members</vt:lpstr>
      <vt:lpstr>Executive Summary</vt:lpstr>
      <vt:lpstr>A range of Alternatives have been evaluated</vt:lpstr>
      <vt:lpstr>Benefits and Drawbacks of Becoming a CIO</vt:lpstr>
      <vt:lpstr>Appointments of WELFARE OFFICERS</vt:lpstr>
      <vt:lpstr>Election of the Executive Officers and other members of the Committee   </vt:lpstr>
      <vt:lpstr>Nominated Members</vt:lpstr>
      <vt:lpstr>VOTE to Elect Committee</vt:lpstr>
      <vt:lpstr>Honorary Membership</vt:lpstr>
      <vt:lpstr>VOTE ON Motion for Members</vt:lpstr>
      <vt:lpstr>VOTE on Proposed Motion </vt:lpstr>
      <vt:lpstr>Water polo UPDATE Compiled by Matt McGeehan</vt:lpstr>
      <vt:lpstr>HEAD COACH report 2025</vt:lpstr>
      <vt:lpstr>Club Plan / Vision </vt:lpstr>
      <vt:lpstr>New Perse school Pool </vt:lpstr>
      <vt:lpstr>Achieved Targets</vt:lpstr>
      <vt:lpstr>ARENA LEAGUE 2024</vt:lpstr>
      <vt:lpstr>County/Regional/national Championships</vt:lpstr>
      <vt:lpstr>Any other business</vt:lpstr>
      <vt:lpstr>SGM/AGM  planned for NOvember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Wolstencroft</dc:creator>
  <cp:lastModifiedBy>Chair</cp:lastModifiedBy>
  <cp:revision>409</cp:revision>
  <cp:lastPrinted>2019-06-25T21:24:06Z</cp:lastPrinted>
  <dcterms:created xsi:type="dcterms:W3CDTF">2016-01-23T16:17:04Z</dcterms:created>
  <dcterms:modified xsi:type="dcterms:W3CDTF">2025-10-13T19:10:54Z</dcterms:modified>
</cp:coreProperties>
</file>