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</p:sldMasterIdLst>
  <p:sldIdLst>
    <p:sldId id="260" r:id="rId2"/>
    <p:sldId id="263" r:id="rId3"/>
    <p:sldId id="269" r:id="rId4"/>
    <p:sldId id="265" r:id="rId5"/>
    <p:sldId id="278" r:id="rId6"/>
    <p:sldId id="277" r:id="rId7"/>
    <p:sldId id="276" r:id="rId8"/>
    <p:sldId id="267" r:id="rId9"/>
    <p:sldId id="290" r:id="rId10"/>
    <p:sldId id="279" r:id="rId11"/>
    <p:sldId id="291" r:id="rId12"/>
    <p:sldId id="280" r:id="rId13"/>
    <p:sldId id="281" r:id="rId14"/>
    <p:sldId id="283" r:id="rId15"/>
    <p:sldId id="284" r:id="rId16"/>
    <p:sldId id="285" r:id="rId17"/>
    <p:sldId id="287" r:id="rId18"/>
    <p:sldId id="286" r:id="rId19"/>
    <p:sldId id="288" r:id="rId20"/>
    <p:sldId id="272" r:id="rId21"/>
    <p:sldId id="273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60F8D4D3-3B76-4D37-A073-85B00437D18C}">
          <p14:sldIdLst>
            <p14:sldId id="260"/>
            <p14:sldId id="263"/>
            <p14:sldId id="269"/>
          </p14:sldIdLst>
        </p14:section>
        <p14:section name="Block stance" id="{1059B42E-9F61-4634-9F7F-20DAC1800918}">
          <p14:sldIdLst>
            <p14:sldId id="265"/>
            <p14:sldId id="278"/>
            <p14:sldId id="277"/>
            <p14:sldId id="276"/>
            <p14:sldId id="267"/>
            <p14:sldId id="290"/>
            <p14:sldId id="279"/>
            <p14:sldId id="291"/>
          </p14:sldIdLst>
        </p14:section>
        <p14:section name="Flight Phase" id="{751C100C-BC30-4907-BE0D-43C8A976F527}">
          <p14:sldIdLst>
            <p14:sldId id="280"/>
            <p14:sldId id="281"/>
            <p14:sldId id="283"/>
            <p14:sldId id="284"/>
          </p14:sldIdLst>
        </p14:section>
        <p14:section name="Any Questions" id="{5CEBFA3D-208D-41AE-BA84-C8FA883A94AC}">
          <p14:sldIdLst>
            <p14:sldId id="285"/>
            <p14:sldId id="287"/>
            <p14:sldId id="286"/>
            <p14:sldId id="288"/>
            <p14:sldId id="272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1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1CBC-D309-4678-9303-CE92F0F6BD26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9F3B8-A70D-4E1A-AF17-602108351483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910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1CBC-D309-4678-9303-CE92F0F6BD26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9F3B8-A70D-4E1A-AF17-6021083514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907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1CBC-D309-4678-9303-CE92F0F6BD26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9F3B8-A70D-4E1A-AF17-6021083514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21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1CBC-D309-4678-9303-CE92F0F6BD26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9F3B8-A70D-4E1A-AF17-6021083514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4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1CBC-D309-4678-9303-CE92F0F6BD26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9F3B8-A70D-4E1A-AF17-602108351483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55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1CBC-D309-4678-9303-CE92F0F6BD26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9F3B8-A70D-4E1A-AF17-6021083514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443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1CBC-D309-4678-9303-CE92F0F6BD26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9F3B8-A70D-4E1A-AF17-6021083514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708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1CBC-D309-4678-9303-CE92F0F6BD26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9F3B8-A70D-4E1A-AF17-6021083514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299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1CBC-D309-4678-9303-CE92F0F6BD26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9F3B8-A70D-4E1A-AF17-6021083514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316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B281CBC-D309-4678-9303-CE92F0F6BD26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709F3B8-A70D-4E1A-AF17-6021083514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170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1CBC-D309-4678-9303-CE92F0F6BD26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9F3B8-A70D-4E1A-AF17-6021083514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32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B281CBC-D309-4678-9303-CE92F0F6BD26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709F3B8-A70D-4E1A-AF17-602108351483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6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youtube.com/watch?v=zQSepvYgPMo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youtube.com/watch?v=4xzjEyc7Kz4" TargetMode="Externa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0HvMFNSxB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1D0AF-9020-428E-A24E-E14D0BBB11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Winning the Start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0151F6-FBD3-4C47-8624-C4043B1CD7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By Matthew Rothwell, Yasir </a:t>
            </a:r>
            <a:r>
              <a:rPr lang="en-GB" dirty="0" err="1"/>
              <a:t>Naimi</a:t>
            </a:r>
            <a:r>
              <a:rPr lang="en-GB" dirty="0"/>
              <a:t> and Fabian </a:t>
            </a:r>
            <a:r>
              <a:rPr lang="en-GB" dirty="0" err="1"/>
              <a:t>Brudnicki</a:t>
            </a:r>
            <a:endParaRPr lang="en-GB" dirty="0"/>
          </a:p>
        </p:txBody>
      </p:sp>
      <p:pic>
        <p:nvPicPr>
          <p:cNvPr id="4" name="Picture 2" descr="Image result for city of peterborough swimming club">
            <a:extLst>
              <a:ext uri="{FF2B5EF4-FFF2-40B4-BE49-F238E27FC236}">
                <a16:creationId xmlns:a16="http://schemas.microsoft.com/office/drawing/2014/main" id="{F567F8EB-5B34-449B-BE43-D084F5107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542" y="6333226"/>
            <a:ext cx="1259457" cy="52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494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B7811-20DE-4BAB-9C0C-CE8572B1B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3 Common Mistakes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0D138-6F40-4205-ADC4-52C7588D9B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3831278" cy="4023359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Swimmer leans to one side</a:t>
            </a:r>
          </a:p>
          <a:p>
            <a:endParaRPr lang="en-GB" dirty="0"/>
          </a:p>
          <a:p>
            <a:r>
              <a:rPr lang="en-GB" dirty="0"/>
              <a:t>The swimmer goes upwards when they dive </a:t>
            </a:r>
          </a:p>
          <a:p>
            <a:endParaRPr lang="en-GB" dirty="0"/>
          </a:p>
          <a:p>
            <a:r>
              <a:rPr lang="en-GB" dirty="0"/>
              <a:t>The swimmer Belly Flops into the water</a:t>
            </a:r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30F86-1CF0-4301-A74D-2279726308B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Their weight isn’t central</a:t>
            </a:r>
          </a:p>
          <a:p>
            <a:endParaRPr lang="en-GB" dirty="0"/>
          </a:p>
          <a:p>
            <a:r>
              <a:rPr lang="en-GB" dirty="0"/>
              <a:t>Toes aren’t curled over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Back Leg isn’t being used.</a:t>
            </a:r>
          </a:p>
        </p:txBody>
      </p:sp>
      <p:pic>
        <p:nvPicPr>
          <p:cNvPr id="5" name="Picture 2" descr="Image result for city of peterborough swimming club">
            <a:extLst>
              <a:ext uri="{FF2B5EF4-FFF2-40B4-BE49-F238E27FC236}">
                <a16:creationId xmlns:a16="http://schemas.microsoft.com/office/drawing/2014/main" id="{84F1196D-8648-4BF9-9A44-FB66C2105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542" y="6333226"/>
            <a:ext cx="1259457" cy="52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62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6DABE-8171-42E2-8489-1CA7B6C90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If you do everything right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4E3B9-7947-4A7A-9BDD-F16065755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https://www.youtube.com/watch?v=zQSepvYgPMo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2" descr="Image result for city of peterborough swimming club">
            <a:extLst>
              <a:ext uri="{FF2B5EF4-FFF2-40B4-BE49-F238E27FC236}">
                <a16:creationId xmlns:a16="http://schemas.microsoft.com/office/drawing/2014/main" id="{700C4D6A-85FD-4B66-B404-AFD02872B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542" y="6333226"/>
            <a:ext cx="1259457" cy="52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591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E69BC-8A72-4BD4-BD0E-DA2A12B02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Flight Phase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FC2F6-2D7B-4EDC-9262-6EFE790FD1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Image result for city of peterborough swimming club">
            <a:extLst>
              <a:ext uri="{FF2B5EF4-FFF2-40B4-BE49-F238E27FC236}">
                <a16:creationId xmlns:a16="http://schemas.microsoft.com/office/drawing/2014/main" id="{39CDC746-B98D-4CE7-97FE-7001FEB80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542" y="6333226"/>
            <a:ext cx="1259457" cy="52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484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889EE67C-F9D0-4D8C-B8ED-F998C068EBD0}"/>
              </a:ext>
            </a:extLst>
          </p:cNvPr>
          <p:cNvSpPr txBox="1">
            <a:spLocks/>
          </p:cNvSpPr>
          <p:nvPr/>
        </p:nvSpPr>
        <p:spPr>
          <a:xfrm>
            <a:off x="294724" y="349961"/>
            <a:ext cx="5585959" cy="2544241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800" b="1" u="sng" dirty="0"/>
              <a:t>Forward Motion</a:t>
            </a:r>
            <a:endParaRPr lang="en-GB" sz="2400" b="1" u="sng" dirty="0"/>
          </a:p>
          <a:p>
            <a:r>
              <a:rPr lang="en-GB" dirty="0"/>
              <a:t>Faster and easier to get into streamline position</a:t>
            </a:r>
          </a:p>
          <a:p>
            <a:endParaRPr lang="en-GB" dirty="0"/>
          </a:p>
          <a:p>
            <a:r>
              <a:rPr lang="en-GB" dirty="0"/>
              <a:t>Reduces air resistance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2" descr="Image result for city of peterborough swimming club">
            <a:extLst>
              <a:ext uri="{FF2B5EF4-FFF2-40B4-BE49-F238E27FC236}">
                <a16:creationId xmlns:a16="http://schemas.microsoft.com/office/drawing/2014/main" id="{36D95236-B401-4CAC-A255-3D018B5B9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542" y="6333226"/>
            <a:ext cx="1259457" cy="52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ake your marks ... the science behind the perfect swimming dive">
            <a:extLst>
              <a:ext uri="{FF2B5EF4-FFF2-40B4-BE49-F238E27FC236}">
                <a16:creationId xmlns:a16="http://schemas.microsoft.com/office/drawing/2014/main" id="{BDB2C7A0-D9ED-4078-B607-124566C5C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104" y="408356"/>
            <a:ext cx="3182689" cy="248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1D5572D-6DE0-48B4-B76A-0B5D29429748}"/>
              </a:ext>
            </a:extLst>
          </p:cNvPr>
          <p:cNvSpPr txBox="1">
            <a:spLocks/>
          </p:cNvSpPr>
          <p:nvPr/>
        </p:nvSpPr>
        <p:spPr>
          <a:xfrm>
            <a:off x="294724" y="3429000"/>
            <a:ext cx="5585959" cy="2544241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u="sng" dirty="0"/>
              <a:t>Backwards Motion</a:t>
            </a:r>
            <a:endParaRPr lang="en-GB" sz="2400" b="1" u="sng" dirty="0"/>
          </a:p>
          <a:p>
            <a:r>
              <a:rPr lang="en-GB" dirty="0"/>
              <a:t>Arms back and their elbows high</a:t>
            </a:r>
          </a:p>
          <a:p>
            <a:endParaRPr lang="en-GB" dirty="0"/>
          </a:p>
          <a:p>
            <a:r>
              <a:rPr lang="en-GB" dirty="0"/>
              <a:t>Increases the power of their drive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E9CB25-1CBB-478A-A9B9-F7713811A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7405" y="3457428"/>
            <a:ext cx="3182388" cy="2487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1162F4-AA5E-454C-BA11-BB25BE815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7660" y="3429000"/>
            <a:ext cx="3741575" cy="2544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FEC8C0-2EF6-4DFB-BF0F-16A7DA870F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7660" y="408356"/>
            <a:ext cx="3741575" cy="248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43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4D7A8D6-690C-4884-AB71-D8110ED85571}"/>
              </a:ext>
            </a:extLst>
          </p:cNvPr>
          <p:cNvSpPr txBox="1">
            <a:spLocks/>
          </p:cNvSpPr>
          <p:nvPr/>
        </p:nvSpPr>
        <p:spPr>
          <a:xfrm>
            <a:off x="182880" y="1240440"/>
            <a:ext cx="6756935" cy="4023359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u="sng" dirty="0"/>
              <a:t>Key Elements To Consider In Flight</a:t>
            </a:r>
            <a:endParaRPr lang="en-GB" dirty="0"/>
          </a:p>
          <a:p>
            <a:r>
              <a:rPr lang="en-GB" dirty="0"/>
              <a:t>Your torso should reach extension mid-flight</a:t>
            </a:r>
          </a:p>
          <a:p>
            <a:endParaRPr lang="en-GB" dirty="0"/>
          </a:p>
          <a:p>
            <a:r>
              <a:rPr lang="en-GB" dirty="0"/>
              <a:t>Your front leg should now form a straight line from your head to your toe</a:t>
            </a:r>
          </a:p>
          <a:p>
            <a:endParaRPr lang="en-GB" dirty="0"/>
          </a:p>
          <a:p>
            <a:r>
              <a:rPr lang="en-GB" dirty="0"/>
              <a:t>Your head should dip between your arms to set up your entry line</a:t>
            </a:r>
          </a:p>
        </p:txBody>
      </p:sp>
      <p:pic>
        <p:nvPicPr>
          <p:cNvPr id="4" name="Picture 2" descr="Image result for city of peterborough swimming club">
            <a:extLst>
              <a:ext uri="{FF2B5EF4-FFF2-40B4-BE49-F238E27FC236}">
                <a16:creationId xmlns:a16="http://schemas.microsoft.com/office/drawing/2014/main" id="{48BD95D8-6D8E-48FC-8B6C-5B42CD7DD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542" y="6333226"/>
            <a:ext cx="1259457" cy="52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AA1721-D5AE-45C9-AC02-6CC1C5B63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121" y="1661444"/>
            <a:ext cx="3971925" cy="3181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13C6AC-47CE-43E2-AC42-72837529CBDE}"/>
              </a:ext>
            </a:extLst>
          </p:cNvPr>
          <p:cNvSpPr txBox="1"/>
          <p:nvPr/>
        </p:nvSpPr>
        <p:spPr>
          <a:xfrm>
            <a:off x="7190121" y="5066581"/>
            <a:ext cx="3971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“Every 1 second improvement = 3% more efficient”</a:t>
            </a:r>
          </a:p>
        </p:txBody>
      </p:sp>
    </p:spTree>
    <p:extLst>
      <p:ext uri="{BB962C8B-B14F-4D97-AF65-F5344CB8AC3E}">
        <p14:creationId xmlns:p14="http://schemas.microsoft.com/office/powerpoint/2010/main" val="151984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889EE67C-F9D0-4D8C-B8ED-F998C068EBD0}"/>
              </a:ext>
            </a:extLst>
          </p:cNvPr>
          <p:cNvSpPr txBox="1">
            <a:spLocks/>
          </p:cNvSpPr>
          <p:nvPr/>
        </p:nvSpPr>
        <p:spPr>
          <a:xfrm>
            <a:off x="1508012" y="1239440"/>
            <a:ext cx="4937760" cy="4023360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u="sng" dirty="0"/>
              <a:t>Entry</a:t>
            </a:r>
            <a:endParaRPr lang="en-GB" sz="2400" b="1" u="sng" dirty="0"/>
          </a:p>
          <a:p>
            <a:r>
              <a:rPr lang="en-GB" dirty="0"/>
              <a:t>Your body line should be set before your hands pierce the water</a:t>
            </a:r>
          </a:p>
          <a:p>
            <a:endParaRPr lang="en-GB" dirty="0"/>
          </a:p>
          <a:p>
            <a:r>
              <a:rPr lang="en-GB" dirty="0"/>
              <a:t>You should have a slight pike in your body line, which will help smoothen the transition from the air to the water</a:t>
            </a:r>
          </a:p>
          <a:p>
            <a:endParaRPr lang="en-GB" dirty="0"/>
          </a:p>
          <a:p>
            <a:r>
              <a:rPr lang="en-GB" dirty="0"/>
              <a:t>Hold legs up in line as the torso submerges</a:t>
            </a:r>
          </a:p>
        </p:txBody>
      </p:sp>
      <p:pic>
        <p:nvPicPr>
          <p:cNvPr id="4" name="Picture 2" descr="Image result for city of peterborough swimming club">
            <a:extLst>
              <a:ext uri="{FF2B5EF4-FFF2-40B4-BE49-F238E27FC236}">
                <a16:creationId xmlns:a16="http://schemas.microsoft.com/office/drawing/2014/main" id="{36D95236-B401-4CAC-A255-3D018B5B9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542" y="6333226"/>
            <a:ext cx="1259457" cy="52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6F0FC6-45DE-480A-99ED-11327CC73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755" y="1615226"/>
            <a:ext cx="3271787" cy="327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92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E69BC-8A72-4BD4-BD0E-DA2A12B02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Transition Phase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FC2F6-2D7B-4EDC-9262-6EFE790FD1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2" descr="Image result for city of peterborough swimming club">
            <a:extLst>
              <a:ext uri="{FF2B5EF4-FFF2-40B4-BE49-F238E27FC236}">
                <a16:creationId xmlns:a16="http://schemas.microsoft.com/office/drawing/2014/main" id="{39CDC746-B98D-4CE7-97FE-7001FEB80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542" y="6333226"/>
            <a:ext cx="1259457" cy="52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074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ED45-B89D-4A83-9B75-61A2D0DAA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Video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ED4E9D-2DF6-4474-A0A9-AD70982A13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https://www.youtube.com/watch?v=4xzjEyc7Kz4</a:t>
            </a:r>
            <a:endParaRPr lang="en-GB" dirty="0"/>
          </a:p>
        </p:txBody>
      </p:sp>
      <p:pic>
        <p:nvPicPr>
          <p:cNvPr id="4" name="Picture 2" descr="Image result for city of peterborough swimming club">
            <a:extLst>
              <a:ext uri="{FF2B5EF4-FFF2-40B4-BE49-F238E27FC236}">
                <a16:creationId xmlns:a16="http://schemas.microsoft.com/office/drawing/2014/main" id="{0058C639-7739-4FD7-8D16-3E03E3B8A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542" y="6338977"/>
            <a:ext cx="1259457" cy="52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052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4D7A8D6-690C-4884-AB71-D8110ED85571}"/>
              </a:ext>
            </a:extLst>
          </p:cNvPr>
          <p:cNvSpPr txBox="1">
            <a:spLocks/>
          </p:cNvSpPr>
          <p:nvPr/>
        </p:nvSpPr>
        <p:spPr>
          <a:xfrm>
            <a:off x="956109" y="906669"/>
            <a:ext cx="4937760" cy="5044659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u="sng" dirty="0"/>
              <a:t>U/W Technique</a:t>
            </a:r>
            <a:endParaRPr lang="en-GB" dirty="0"/>
          </a:p>
          <a:p>
            <a:r>
              <a:rPr lang="en-GB" dirty="0"/>
              <a:t>Ankle Flexibility</a:t>
            </a:r>
          </a:p>
          <a:p>
            <a:endParaRPr lang="en-GB" dirty="0"/>
          </a:p>
          <a:p>
            <a:r>
              <a:rPr lang="en-GB" dirty="0"/>
              <a:t>Kick from the core and hips, and not the knee.</a:t>
            </a:r>
          </a:p>
          <a:p>
            <a:endParaRPr lang="en-GB" dirty="0"/>
          </a:p>
          <a:p>
            <a:r>
              <a:rPr lang="en-GB" dirty="0"/>
              <a:t>No upper body or hand movement</a:t>
            </a:r>
          </a:p>
          <a:p>
            <a:endParaRPr lang="en-GB" dirty="0"/>
          </a:p>
          <a:p>
            <a:r>
              <a:rPr lang="en-GB" dirty="0"/>
              <a:t>Kick both upwards and downwards</a:t>
            </a:r>
          </a:p>
          <a:p>
            <a:endParaRPr lang="en-GB" dirty="0"/>
          </a:p>
          <a:p>
            <a:r>
              <a:rPr lang="en-GB" dirty="0"/>
              <a:t>Maintain a tight streamline</a:t>
            </a:r>
          </a:p>
        </p:txBody>
      </p:sp>
      <p:pic>
        <p:nvPicPr>
          <p:cNvPr id="4" name="Picture 2" descr="Image result for city of peterborough swimming club">
            <a:extLst>
              <a:ext uri="{FF2B5EF4-FFF2-40B4-BE49-F238E27FC236}">
                <a16:creationId xmlns:a16="http://schemas.microsoft.com/office/drawing/2014/main" id="{48BD95D8-6D8E-48FC-8B6C-5B42CD7DD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542" y="6333226"/>
            <a:ext cx="1259457" cy="52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00662E-3C02-40DE-9887-3DD3CAC61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906" y="1800690"/>
            <a:ext cx="4420903" cy="325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44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4D7A8D6-690C-4884-AB71-D8110ED85571}"/>
              </a:ext>
            </a:extLst>
          </p:cNvPr>
          <p:cNvSpPr txBox="1">
            <a:spLocks/>
          </p:cNvSpPr>
          <p:nvPr/>
        </p:nvSpPr>
        <p:spPr>
          <a:xfrm>
            <a:off x="956109" y="906669"/>
            <a:ext cx="4937760" cy="5044659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Plantar Flexion.</a:t>
            </a:r>
            <a:r>
              <a:rPr lang="en-GB" dirty="0"/>
              <a:t> Take a </a:t>
            </a:r>
            <a:r>
              <a:rPr lang="en-GB" dirty="0" err="1"/>
              <a:t>thereband</a:t>
            </a:r>
            <a:r>
              <a:rPr lang="en-GB" dirty="0"/>
              <a:t>, wrap it around the top of your foot, and sitting in the classic hamstring stretch position point your toes. Do 15-20 reps on each side.</a:t>
            </a:r>
          </a:p>
          <a:p>
            <a:r>
              <a:rPr lang="en-GB" b="1" dirty="0"/>
              <a:t>Dorsi Flexion.</a:t>
            </a:r>
            <a:r>
              <a:rPr lang="en-GB" dirty="0"/>
              <a:t> Attach band on a door frame or something stable, and now you will pull the top of your foot towards you. Do 15-20 reps on each side.</a:t>
            </a:r>
          </a:p>
          <a:p>
            <a:r>
              <a:rPr lang="en-GB" b="1" dirty="0"/>
              <a:t>Inversion.</a:t>
            </a:r>
            <a:r>
              <a:rPr lang="en-GB" dirty="0"/>
              <a:t> Wrap the band around your foot, and with resistance, twist your foot inwards. Do 15-20 reps on each side.</a:t>
            </a:r>
          </a:p>
          <a:p>
            <a:r>
              <a:rPr lang="en-GB" b="1" dirty="0"/>
              <a:t>Eversion.</a:t>
            </a:r>
            <a:r>
              <a:rPr lang="en-GB" dirty="0"/>
              <a:t> Similar to the inversion, but now you are going to rotate your foot outwards. Do 15-20 reps on each side.</a:t>
            </a:r>
          </a:p>
          <a:p>
            <a:pPr algn="ctr"/>
            <a:endParaRPr lang="en-GB" dirty="0"/>
          </a:p>
        </p:txBody>
      </p:sp>
      <p:pic>
        <p:nvPicPr>
          <p:cNvPr id="4" name="Picture 2" descr="Image result for city of peterborough swimming club">
            <a:extLst>
              <a:ext uri="{FF2B5EF4-FFF2-40B4-BE49-F238E27FC236}">
                <a16:creationId xmlns:a16="http://schemas.microsoft.com/office/drawing/2014/main" id="{48BD95D8-6D8E-48FC-8B6C-5B42CD7DD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542" y="6333226"/>
            <a:ext cx="1259457" cy="52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E33EF7-E945-458D-ABFE-9074676F5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133" y="906669"/>
            <a:ext cx="5557320" cy="475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29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0D734-6BFE-4F98-9E3F-C2320B8A4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Before we start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4D6F0-C73A-4BC4-A84E-3DF864D30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738363"/>
            <a:ext cx="10058400" cy="4023360"/>
          </a:xfrm>
        </p:spPr>
        <p:txBody>
          <a:bodyPr/>
          <a:lstStyle/>
          <a:p>
            <a:r>
              <a:rPr lang="en-GB" dirty="0"/>
              <a:t>What do you think is the most important part of the start?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What do you focus on when doing start practice in training?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What do you think is the hardest part of a start?</a:t>
            </a:r>
          </a:p>
          <a:p>
            <a:endParaRPr lang="en-GB" dirty="0"/>
          </a:p>
        </p:txBody>
      </p:sp>
      <p:pic>
        <p:nvPicPr>
          <p:cNvPr id="4" name="Picture 2" descr="Image result for city of peterborough swimming club">
            <a:extLst>
              <a:ext uri="{FF2B5EF4-FFF2-40B4-BE49-F238E27FC236}">
                <a16:creationId xmlns:a16="http://schemas.microsoft.com/office/drawing/2014/main" id="{7819640A-0820-4D84-8D20-383B0B29E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542" y="6333226"/>
            <a:ext cx="1259457" cy="52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D8AB84-2524-4439-9484-41382EE0E1FE}"/>
              </a:ext>
            </a:extLst>
          </p:cNvPr>
          <p:cNvSpPr txBox="1"/>
          <p:nvPr/>
        </p:nvSpPr>
        <p:spPr>
          <a:xfrm>
            <a:off x="1097280" y="1737360"/>
            <a:ext cx="6255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https://www.youtube.com/watch?v=z0HvMFNSxB8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496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153AD-435B-4873-A703-C15D29AE5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645920"/>
            <a:ext cx="10058400" cy="3566160"/>
          </a:xfrm>
          <a:solidFill>
            <a:schemeClr val="bg1"/>
          </a:solidFill>
        </p:spPr>
        <p:txBody>
          <a:bodyPr anchor="ctr"/>
          <a:lstStyle/>
          <a:p>
            <a:pPr algn="ctr"/>
            <a:r>
              <a:rPr lang="en-GB" u="sng" dirty="0"/>
              <a:t>Any Questions?</a:t>
            </a:r>
          </a:p>
        </p:txBody>
      </p:sp>
      <p:pic>
        <p:nvPicPr>
          <p:cNvPr id="4" name="Picture 2" descr="Image result for city of peterborough swimming club">
            <a:extLst>
              <a:ext uri="{FF2B5EF4-FFF2-40B4-BE49-F238E27FC236}">
                <a16:creationId xmlns:a16="http://schemas.microsoft.com/office/drawing/2014/main" id="{F62F5BC7-8CAC-4DBA-BF6D-B9D73F705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542" y="6327475"/>
            <a:ext cx="1259457" cy="52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881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153AD-435B-4873-A703-C15D29AE5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645920"/>
            <a:ext cx="10058400" cy="3566160"/>
          </a:xfrm>
          <a:solidFill>
            <a:schemeClr val="bg1"/>
          </a:solidFill>
        </p:spPr>
        <p:txBody>
          <a:bodyPr anchor="ctr"/>
          <a:lstStyle/>
          <a:p>
            <a:pPr algn="ctr"/>
            <a:r>
              <a:rPr lang="en-GB" u="sng" dirty="0"/>
              <a:t>Thank You For </a:t>
            </a:r>
            <a:r>
              <a:rPr lang="en-GB" u="sng" dirty="0" err="1"/>
              <a:t>Listeneing</a:t>
            </a:r>
            <a:endParaRPr lang="en-GB" u="sng" dirty="0"/>
          </a:p>
        </p:txBody>
      </p:sp>
      <p:pic>
        <p:nvPicPr>
          <p:cNvPr id="3" name="Picture 2" descr="Image result for city of peterborough swimming club">
            <a:extLst>
              <a:ext uri="{FF2B5EF4-FFF2-40B4-BE49-F238E27FC236}">
                <a16:creationId xmlns:a16="http://schemas.microsoft.com/office/drawing/2014/main" id="{0953406E-6B48-4F88-99D3-7CBB2EC2D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542" y="6327475"/>
            <a:ext cx="1259457" cy="52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748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17765-CAE4-4242-9ECF-AD20E8733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CE410-F65F-410D-8557-6043F0AD8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u="sng" dirty="0"/>
              <a:t>Block Stance:</a:t>
            </a:r>
          </a:p>
          <a:p>
            <a:endParaRPr lang="en-GB" dirty="0"/>
          </a:p>
          <a:p>
            <a:endParaRPr lang="en-GB" dirty="0"/>
          </a:p>
          <a:p>
            <a:r>
              <a:rPr lang="en-GB" u="sng" dirty="0"/>
              <a:t>Flight Phase:</a:t>
            </a:r>
          </a:p>
          <a:p>
            <a:endParaRPr lang="en-GB" dirty="0"/>
          </a:p>
          <a:p>
            <a:endParaRPr lang="en-GB" dirty="0"/>
          </a:p>
          <a:p>
            <a:r>
              <a:rPr lang="en-GB" u="sng" dirty="0"/>
              <a:t>Transition Phase: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4F44AE-9BA9-4361-BB98-874B43B238A6}"/>
              </a:ext>
            </a:extLst>
          </p:cNvPr>
          <p:cNvSpPr/>
          <p:nvPr/>
        </p:nvSpPr>
        <p:spPr>
          <a:xfrm>
            <a:off x="2438231" y="2301179"/>
            <a:ext cx="19363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Positioning on the block</a:t>
            </a:r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CFB51A46-9837-4F62-AE10-99E2661E730C}"/>
              </a:ext>
            </a:extLst>
          </p:cNvPr>
          <p:cNvCxnSpPr>
            <a:endCxn id="4" idx="1"/>
          </p:cNvCxnSpPr>
          <p:nvPr/>
        </p:nvCxnSpPr>
        <p:spPr>
          <a:xfrm>
            <a:off x="1782792" y="2122098"/>
            <a:ext cx="655439" cy="332970"/>
          </a:xfrm>
          <a:prstGeom prst="bentConnector3">
            <a:avLst>
              <a:gd name="adj1" fmla="val -89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6A251E5-88B5-45EF-8663-B6FEC75540B7}"/>
              </a:ext>
            </a:extLst>
          </p:cNvPr>
          <p:cNvSpPr/>
          <p:nvPr/>
        </p:nvSpPr>
        <p:spPr>
          <a:xfrm>
            <a:off x="2438231" y="3713011"/>
            <a:ext cx="47158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How to transition efficiently from the block and into the water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8F3C5E81-6107-4A14-89EF-2CE05A76D28E}"/>
              </a:ext>
            </a:extLst>
          </p:cNvPr>
          <p:cNvCxnSpPr/>
          <p:nvPr/>
        </p:nvCxnSpPr>
        <p:spPr>
          <a:xfrm>
            <a:off x="1782792" y="3533930"/>
            <a:ext cx="655439" cy="332970"/>
          </a:xfrm>
          <a:prstGeom prst="bentConnector3">
            <a:avLst>
              <a:gd name="adj1" fmla="val -89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BEE2FA2-3A79-4B47-8CEF-5454169E7BD0}"/>
              </a:ext>
            </a:extLst>
          </p:cNvPr>
          <p:cNvSpPr/>
          <p:nvPr/>
        </p:nvSpPr>
        <p:spPr>
          <a:xfrm>
            <a:off x="2438231" y="5039609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/>
              <a:t>How to carry Speed underwater</a:t>
            </a: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EFC1FADF-3E32-4770-9C94-0DECDC493643}"/>
              </a:ext>
            </a:extLst>
          </p:cNvPr>
          <p:cNvCxnSpPr/>
          <p:nvPr/>
        </p:nvCxnSpPr>
        <p:spPr>
          <a:xfrm>
            <a:off x="1782792" y="4855656"/>
            <a:ext cx="655439" cy="332970"/>
          </a:xfrm>
          <a:prstGeom prst="bentConnector3">
            <a:avLst>
              <a:gd name="adj1" fmla="val -89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D10F023D-70C1-4A26-97DD-799F46BC90C4}"/>
              </a:ext>
            </a:extLst>
          </p:cNvPr>
          <p:cNvCxnSpPr/>
          <p:nvPr/>
        </p:nvCxnSpPr>
        <p:spPr>
          <a:xfrm>
            <a:off x="1975448" y="2463087"/>
            <a:ext cx="655439" cy="332970"/>
          </a:xfrm>
          <a:prstGeom prst="bentConnector3">
            <a:avLst>
              <a:gd name="adj1" fmla="val -89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9B6C7827-4497-46AB-A54B-76E313CB2CEA}"/>
              </a:ext>
            </a:extLst>
          </p:cNvPr>
          <p:cNvCxnSpPr/>
          <p:nvPr/>
        </p:nvCxnSpPr>
        <p:spPr>
          <a:xfrm>
            <a:off x="1975447" y="5196645"/>
            <a:ext cx="655439" cy="332970"/>
          </a:xfrm>
          <a:prstGeom prst="bentConnector3">
            <a:avLst>
              <a:gd name="adj1" fmla="val -89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6BED602-A605-4BBA-986D-DDDA6E23E33E}"/>
              </a:ext>
            </a:extLst>
          </p:cNvPr>
          <p:cNvSpPr/>
          <p:nvPr/>
        </p:nvSpPr>
        <p:spPr>
          <a:xfrm>
            <a:off x="2630886" y="2642168"/>
            <a:ext cx="15244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Common mistakes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7C35EC-0CF4-4356-961D-72D6D4C1FB4F}"/>
              </a:ext>
            </a:extLst>
          </p:cNvPr>
          <p:cNvSpPr/>
          <p:nvPr/>
        </p:nvSpPr>
        <p:spPr>
          <a:xfrm>
            <a:off x="2630886" y="5378874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/>
              <a:t>Underwater posture and kick</a:t>
            </a:r>
          </a:p>
        </p:txBody>
      </p:sp>
      <p:pic>
        <p:nvPicPr>
          <p:cNvPr id="19" name="Picture 2" descr="Image result for city of peterborough swimming club">
            <a:extLst>
              <a:ext uri="{FF2B5EF4-FFF2-40B4-BE49-F238E27FC236}">
                <a16:creationId xmlns:a16="http://schemas.microsoft.com/office/drawing/2014/main" id="{5C2F4DBD-CAEF-43BB-A005-3B29A71AE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542" y="6333226"/>
            <a:ext cx="1259457" cy="52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73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8" grpId="0"/>
      <p:bldP spid="10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E69BC-8A72-4BD4-BD0E-DA2A12B02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Block Stance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FC2F6-2D7B-4EDC-9262-6EFE790FD1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Image result for city of peterborough swimming club">
            <a:extLst>
              <a:ext uri="{FF2B5EF4-FFF2-40B4-BE49-F238E27FC236}">
                <a16:creationId xmlns:a16="http://schemas.microsoft.com/office/drawing/2014/main" id="{39CDC746-B98D-4CE7-97FE-7001FEB80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542" y="6333226"/>
            <a:ext cx="1259457" cy="52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245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9C12C-8219-4E99-B538-FDABBD946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dirty="0"/>
              <a:t>There are 2 types of Block Stance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F709AC-920A-4317-A796-3E410EB7DF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Image result for city of peterborough swimming club">
            <a:extLst>
              <a:ext uri="{FF2B5EF4-FFF2-40B4-BE49-F238E27FC236}">
                <a16:creationId xmlns:a16="http://schemas.microsoft.com/office/drawing/2014/main" id="{D3C42BCB-B60A-44AA-B455-A0AEEDD1B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542" y="6333226"/>
            <a:ext cx="1259457" cy="52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179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4D7A8D6-690C-4884-AB71-D8110ED85571}"/>
              </a:ext>
            </a:extLst>
          </p:cNvPr>
          <p:cNvSpPr txBox="1">
            <a:spLocks/>
          </p:cNvSpPr>
          <p:nvPr/>
        </p:nvSpPr>
        <p:spPr>
          <a:xfrm>
            <a:off x="1741385" y="1240440"/>
            <a:ext cx="4937760" cy="4023359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u="sng"/>
              <a:t>Grab Start</a:t>
            </a:r>
            <a:endParaRPr lang="en-GB"/>
          </a:p>
          <a:p>
            <a:r>
              <a:rPr lang="en-GB"/>
              <a:t>Feet are positioned together at the edge of the block</a:t>
            </a:r>
          </a:p>
          <a:p>
            <a:endParaRPr lang="en-GB"/>
          </a:p>
          <a:p>
            <a:r>
              <a:rPr lang="en-GB"/>
              <a:t>Hands either side of the feet</a:t>
            </a:r>
          </a:p>
          <a:p>
            <a:endParaRPr lang="en-GB"/>
          </a:p>
          <a:p>
            <a:r>
              <a:rPr lang="en-GB"/>
              <a:t>Seat higher than the shoulders</a:t>
            </a:r>
          </a:p>
          <a:p>
            <a:endParaRPr lang="en-GB"/>
          </a:p>
          <a:p>
            <a:r>
              <a:rPr lang="en-GB"/>
              <a:t>Body weight central </a:t>
            </a:r>
            <a:endParaRPr lang="en-GB" dirty="0"/>
          </a:p>
        </p:txBody>
      </p:sp>
      <p:pic>
        <p:nvPicPr>
          <p:cNvPr id="3" name="Picture 2" descr="See the source image">
            <a:extLst>
              <a:ext uri="{FF2B5EF4-FFF2-40B4-BE49-F238E27FC236}">
                <a16:creationId xmlns:a16="http://schemas.microsoft.com/office/drawing/2014/main" id="{DFF07EF0-D19B-4D16-B9AB-191E44DA6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145" y="1130067"/>
            <a:ext cx="3462249" cy="45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city of peterborough swimming club">
            <a:extLst>
              <a:ext uri="{FF2B5EF4-FFF2-40B4-BE49-F238E27FC236}">
                <a16:creationId xmlns:a16="http://schemas.microsoft.com/office/drawing/2014/main" id="{48BD95D8-6D8E-48FC-8B6C-5B42CD7DD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542" y="6333226"/>
            <a:ext cx="1259457" cy="52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947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889EE67C-F9D0-4D8C-B8ED-F998C068EBD0}"/>
              </a:ext>
            </a:extLst>
          </p:cNvPr>
          <p:cNvSpPr txBox="1">
            <a:spLocks/>
          </p:cNvSpPr>
          <p:nvPr/>
        </p:nvSpPr>
        <p:spPr>
          <a:xfrm>
            <a:off x="1508012" y="1239440"/>
            <a:ext cx="4937760" cy="4023360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u="sng" dirty="0"/>
              <a:t>Track Start</a:t>
            </a:r>
            <a:endParaRPr lang="en-GB" sz="2400" b="1" u="sng" dirty="0"/>
          </a:p>
          <a:p>
            <a:r>
              <a:rPr lang="en-GB" dirty="0"/>
              <a:t>Feet are split, with one at the front of the block and the other at the back</a:t>
            </a:r>
          </a:p>
          <a:p>
            <a:endParaRPr lang="en-GB" dirty="0"/>
          </a:p>
          <a:p>
            <a:r>
              <a:rPr lang="en-GB" dirty="0"/>
              <a:t>Hands in line with shoulders</a:t>
            </a:r>
          </a:p>
          <a:p>
            <a:endParaRPr lang="en-GB" dirty="0"/>
          </a:p>
          <a:p>
            <a:r>
              <a:rPr lang="en-GB" dirty="0"/>
              <a:t>Straight line from head to seat</a:t>
            </a:r>
          </a:p>
          <a:p>
            <a:endParaRPr lang="en-GB" dirty="0"/>
          </a:p>
          <a:p>
            <a:r>
              <a:rPr lang="en-GB" dirty="0"/>
              <a:t>Body weight tilted over front of block</a:t>
            </a:r>
          </a:p>
        </p:txBody>
      </p:sp>
      <p:pic>
        <p:nvPicPr>
          <p:cNvPr id="3" name="Picture 2" descr="A picture containing sport, person, player, blue&#10;&#10;Description automatically generated">
            <a:extLst>
              <a:ext uri="{FF2B5EF4-FFF2-40B4-BE49-F238E27FC236}">
                <a16:creationId xmlns:a16="http://schemas.microsoft.com/office/drawing/2014/main" id="{EBD012F7-985A-4095-9E70-9FA5BE4593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27"/>
          <a:stretch/>
        </p:blipFill>
        <p:spPr>
          <a:xfrm>
            <a:off x="6628652" y="1131067"/>
            <a:ext cx="4303890" cy="4595866"/>
          </a:xfrm>
          <a:prstGeom prst="rect">
            <a:avLst/>
          </a:prstGeom>
        </p:spPr>
      </p:pic>
      <p:pic>
        <p:nvPicPr>
          <p:cNvPr id="4" name="Picture 2" descr="Image result for city of peterborough swimming club">
            <a:extLst>
              <a:ext uri="{FF2B5EF4-FFF2-40B4-BE49-F238E27FC236}">
                <a16:creationId xmlns:a16="http://schemas.microsoft.com/office/drawing/2014/main" id="{36D95236-B401-4CAC-A255-3D018B5B9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542" y="6333226"/>
            <a:ext cx="1259457" cy="52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742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543BD-2247-4DC9-899C-D0713B964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Track Start Set-up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9D084-2E7F-4200-A83A-ECD3EBF66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Place both of your feet at the front of the block, shoulder width apart</a:t>
            </a:r>
          </a:p>
          <a:p>
            <a:endParaRPr lang="en-GB" dirty="0"/>
          </a:p>
          <a:p>
            <a:r>
              <a:rPr lang="en-GB" dirty="0"/>
              <a:t>Move your weaker / non-dominant foot onto the block wedge</a:t>
            </a:r>
          </a:p>
          <a:p>
            <a:endParaRPr lang="en-GB" dirty="0"/>
          </a:p>
          <a:p>
            <a:r>
              <a:rPr lang="en-GB" dirty="0"/>
              <a:t>Curl toes of front foot over the edge of the block</a:t>
            </a:r>
          </a:p>
          <a:p>
            <a:endParaRPr lang="en-GB" dirty="0"/>
          </a:p>
          <a:p>
            <a:r>
              <a:rPr lang="en-GB" dirty="0"/>
              <a:t>Push through the Back foot until you can feel your leg muscles engaging. </a:t>
            </a:r>
          </a:p>
          <a:p>
            <a:endParaRPr lang="en-GB" dirty="0"/>
          </a:p>
          <a:p>
            <a:r>
              <a:rPr lang="en-GB" dirty="0"/>
              <a:t>Grip front of block with both hands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2" descr="Image result for city of peterborough swimming club">
            <a:extLst>
              <a:ext uri="{FF2B5EF4-FFF2-40B4-BE49-F238E27FC236}">
                <a16:creationId xmlns:a16="http://schemas.microsoft.com/office/drawing/2014/main" id="{18B8F1B6-64B4-4A08-8504-00E02C665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542" y="6327475"/>
            <a:ext cx="1259457" cy="52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753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77B6B-5804-4854-AC45-49538B5EB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Hand Positioning</a:t>
            </a:r>
          </a:p>
        </p:txBody>
      </p:sp>
      <p:pic>
        <p:nvPicPr>
          <p:cNvPr id="6" name="Content Placeholder 5" descr="A picture containing hand, table, holding, sitting&#10;&#10;Description automatically generated">
            <a:extLst>
              <a:ext uri="{FF2B5EF4-FFF2-40B4-BE49-F238E27FC236}">
                <a16:creationId xmlns:a16="http://schemas.microsoft.com/office/drawing/2014/main" id="{D1711F14-5730-4243-95EC-EA4036980D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20"/>
          <a:stretch/>
        </p:blipFill>
        <p:spPr>
          <a:xfrm>
            <a:off x="213735" y="1913952"/>
            <a:ext cx="2628651" cy="3962400"/>
          </a:xfrm>
        </p:spPr>
      </p:pic>
      <p:pic>
        <p:nvPicPr>
          <p:cNvPr id="8" name="Content Placeholder 7" descr="A picture containing person, woman, swimming, standing&#10;&#10;Description automatically generated">
            <a:extLst>
              <a:ext uri="{FF2B5EF4-FFF2-40B4-BE49-F238E27FC236}">
                <a16:creationId xmlns:a16="http://schemas.microsoft.com/office/drawing/2014/main" id="{EDE1B9A2-0E2E-4374-85EF-43058D9048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9" r="25429" b="8980"/>
          <a:stretch/>
        </p:blipFill>
        <p:spPr>
          <a:xfrm>
            <a:off x="8744445" y="1913952"/>
            <a:ext cx="3095865" cy="3962400"/>
          </a:xfrm>
        </p:spPr>
      </p:pic>
      <p:pic>
        <p:nvPicPr>
          <p:cNvPr id="12" name="Picture 11" descr="A picture containing sport, person, woman, swimming&#10;&#10;Description automatically generated">
            <a:extLst>
              <a:ext uri="{FF2B5EF4-FFF2-40B4-BE49-F238E27FC236}">
                <a16:creationId xmlns:a16="http://schemas.microsoft.com/office/drawing/2014/main" id="{4F089C8D-7622-4D43-B138-1F63912C31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93" y="1913952"/>
            <a:ext cx="2797671" cy="3962400"/>
          </a:xfrm>
          <a:prstGeom prst="rect">
            <a:avLst/>
          </a:prstGeom>
        </p:spPr>
      </p:pic>
      <p:pic>
        <p:nvPicPr>
          <p:cNvPr id="14" name="Picture 13" descr="A picture containing black, woman, standing, monitor&#10;&#10;Description automatically generated">
            <a:extLst>
              <a:ext uri="{FF2B5EF4-FFF2-40B4-BE49-F238E27FC236}">
                <a16:creationId xmlns:a16="http://schemas.microsoft.com/office/drawing/2014/main" id="{2AFB9E52-82EB-45F7-84B5-577AA60E29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9" r="39996"/>
          <a:stretch/>
        </p:blipFill>
        <p:spPr>
          <a:xfrm>
            <a:off x="5783471" y="1913952"/>
            <a:ext cx="2889267" cy="3962400"/>
          </a:xfrm>
          <a:prstGeom prst="rect">
            <a:avLst/>
          </a:prstGeom>
        </p:spPr>
      </p:pic>
      <p:pic>
        <p:nvPicPr>
          <p:cNvPr id="15" name="Picture 2" descr="Image result for city of peterborough swimming club">
            <a:extLst>
              <a:ext uri="{FF2B5EF4-FFF2-40B4-BE49-F238E27FC236}">
                <a16:creationId xmlns:a16="http://schemas.microsoft.com/office/drawing/2014/main" id="{3EECBAFA-1821-467C-812B-43BA7246B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542" y="6333226"/>
            <a:ext cx="1259457" cy="52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90012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32629</TotalTime>
  <Words>590</Words>
  <Application>Microsoft Office PowerPoint</Application>
  <PresentationFormat>Widescreen</PresentationFormat>
  <Paragraphs>108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Calibri</vt:lpstr>
      <vt:lpstr>Calibri Light</vt:lpstr>
      <vt:lpstr>Retrospect</vt:lpstr>
      <vt:lpstr>Winning the Start</vt:lpstr>
      <vt:lpstr>Before we start</vt:lpstr>
      <vt:lpstr>Contents</vt:lpstr>
      <vt:lpstr>Block Stance</vt:lpstr>
      <vt:lpstr>There are 2 types of Block Stance</vt:lpstr>
      <vt:lpstr>PowerPoint Presentation</vt:lpstr>
      <vt:lpstr>PowerPoint Presentation</vt:lpstr>
      <vt:lpstr>Track Start Set-up </vt:lpstr>
      <vt:lpstr>Hand Positioning</vt:lpstr>
      <vt:lpstr>The 3 Common Mistakes</vt:lpstr>
      <vt:lpstr>If you do everything right </vt:lpstr>
      <vt:lpstr>Flight Phase</vt:lpstr>
      <vt:lpstr>PowerPoint Presentation</vt:lpstr>
      <vt:lpstr>PowerPoint Presentation</vt:lpstr>
      <vt:lpstr>PowerPoint Presentation</vt:lpstr>
      <vt:lpstr>Transition Phase</vt:lpstr>
      <vt:lpstr>Video</vt:lpstr>
      <vt:lpstr>PowerPoint Presentation</vt:lpstr>
      <vt:lpstr>PowerPoint Presentation</vt:lpstr>
      <vt:lpstr>Any Questions?</vt:lpstr>
      <vt:lpstr>Thank You For Listeneing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Rothwell</dc:creator>
  <cp:lastModifiedBy>Matthew Rothwell</cp:lastModifiedBy>
  <cp:revision>41</cp:revision>
  <dcterms:created xsi:type="dcterms:W3CDTF">2020-04-10T14:08:24Z</dcterms:created>
  <dcterms:modified xsi:type="dcterms:W3CDTF">2020-05-04T14:40:16Z</dcterms:modified>
</cp:coreProperties>
</file>