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Open Sans SemiBold"/>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
          <p15:clr>
            <a:srgbClr val="A4A3A4"/>
          </p15:clr>
        </p15:guide>
        <p15:guide id="2" pos="170">
          <p15:clr>
            <a:srgbClr val="A4A3A4"/>
          </p15:clr>
        </p15:guide>
        <p15:guide id="3" orient="horz" pos="300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457AE9-D3BD-4A8D-A359-74D6A0292745}">
  <a:tblStyle styleId="{82457AE9-D3BD-4A8D-A359-74D6A029274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6A6A7E7-726D-48F2-8856-5062DD24024A}" styleName="Table_1">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6F4FC"/>
          </a:solidFill>
        </a:fill>
      </a:tcStyle>
    </a:wholeTbl>
    <a:band1H>
      <a:tcTxStyle/>
      <a:tcStyle>
        <a:fill>
          <a:solidFill>
            <a:srgbClr val="CAE8F9"/>
          </a:solidFill>
        </a:fill>
      </a:tcStyle>
    </a:band1H>
    <a:band2H>
      <a:tcTxStyle/>
    </a:band2H>
    <a:band1V>
      <a:tcTxStyle/>
      <a:tcStyle>
        <a:fill>
          <a:solidFill>
            <a:srgbClr val="CAE8F9"/>
          </a:solidFill>
        </a:fill>
      </a:tcStyle>
    </a:band1V>
    <a:band2V>
      <a:tcTxStyle/>
    </a:band2V>
    <a:lastCol>
      <a:tcTxStyle b="on" i="off">
        <a:font>
          <a:latin typeface="Calibri"/>
          <a:ea typeface="Calibri"/>
          <a:cs typeface="Calibri"/>
        </a:font>
        <a:srgbClr val="FFFFFF"/>
      </a:tcTxStyle>
      <a:tcStyle>
        <a:fill>
          <a:solidFill>
            <a:srgbClr val="11BEEF"/>
          </a:solidFill>
        </a:fill>
      </a:tcStyle>
    </a:lastCol>
    <a:firstCol>
      <a:tcTxStyle b="on" i="off">
        <a:font>
          <a:latin typeface="Calibri"/>
          <a:ea typeface="Calibri"/>
          <a:cs typeface="Calibri"/>
        </a:font>
        <a:srgbClr val="FFFFFF"/>
      </a:tcTxStyle>
      <a:tcStyle>
        <a:fill>
          <a:solidFill>
            <a:srgbClr val="11BEEF"/>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11BEEF"/>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11BEEF"/>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0" orient="horz"/>
        <p:guide pos="170"/>
        <p:guide pos="3005"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penSansSemiBold-bold.fntdata"/><Relationship Id="rId27" Type="http://schemas.openxmlformats.org/officeDocument/2006/relationships/font" Target="fonts/OpenSansSemiBo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Semi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regular.fntdata"/><Relationship Id="rId30" Type="http://schemas.openxmlformats.org/officeDocument/2006/relationships/font" Target="fonts/OpenSansSemiBold-boldItalic.fntdata"/><Relationship Id="rId11" Type="http://schemas.openxmlformats.org/officeDocument/2006/relationships/slide" Target="slides/slide5.xml"/><Relationship Id="rId33" Type="http://schemas.openxmlformats.org/officeDocument/2006/relationships/font" Target="fonts/OpenSans-italic.fntdata"/><Relationship Id="rId10" Type="http://schemas.openxmlformats.org/officeDocument/2006/relationships/slide" Target="slides/slide4.xml"/><Relationship Id="rId32" Type="http://schemas.openxmlformats.org/officeDocument/2006/relationships/font" Target="fonts/OpenSans-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7330957a2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57330957a2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57330957a2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57330957a2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57330957a2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57330957a2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57330957a2_0_161:notes"/>
          <p:cNvSpPr txBox="1"/>
          <p:nvPr>
            <p:ph idx="1" type="body"/>
          </p:nvPr>
        </p:nvSpPr>
        <p:spPr>
          <a:xfrm>
            <a:off x="685784" y="434339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257330957a2_0_161:notes"/>
          <p:cNvSpPr/>
          <p:nvPr>
            <p:ph idx="2" type="sldImg"/>
          </p:nvPr>
        </p:nvSpPr>
        <p:spPr>
          <a:xfrm>
            <a:off x="1143208" y="685791"/>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7330957a2_0_167:notes"/>
          <p:cNvSpPr txBox="1"/>
          <p:nvPr>
            <p:ph idx="1" type="body"/>
          </p:nvPr>
        </p:nvSpPr>
        <p:spPr>
          <a:xfrm>
            <a:off x="685784" y="434339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57330957a2_0_167:notes"/>
          <p:cNvSpPr/>
          <p:nvPr>
            <p:ph idx="2" type="sldImg"/>
          </p:nvPr>
        </p:nvSpPr>
        <p:spPr>
          <a:xfrm>
            <a:off x="1143208" y="685791"/>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50503b643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50503b643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50503b643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50503b643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50503b643e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50503b643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50503b643e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50503b643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8c0962cf5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8c0962cf5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8c0962cf5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8c0962cf5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50503b643e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50503b643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50503b643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50503b643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50503b643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50503b643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56f594453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56f594453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56f594453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56f594453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56f594453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56f594453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56f59445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56f59445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56f594453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56f594453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0" name="Shape 50"/>
        <p:cNvGrpSpPr/>
        <p:nvPr/>
      </p:nvGrpSpPr>
      <p:grpSpPr>
        <a:xfrm>
          <a:off x="0" y="0"/>
          <a:ext cx="0" cy="0"/>
          <a:chOff x="0" y="0"/>
          <a:chExt cx="0" cy="0"/>
        </a:xfrm>
      </p:grpSpPr>
      <p:sp>
        <p:nvSpPr>
          <p:cNvPr id="51" name="Google Shape;51;p13"/>
          <p:cNvSpPr txBox="1"/>
          <p:nvPr>
            <p:ph type="title"/>
          </p:nvPr>
        </p:nvSpPr>
        <p:spPr>
          <a:xfrm>
            <a:off x="836730" y="411480"/>
            <a:ext cx="7626300" cy="8847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 name="Google Shape;52;p13"/>
          <p:cNvSpPr txBox="1"/>
          <p:nvPr>
            <p:ph idx="1" type="body"/>
          </p:nvPr>
        </p:nvSpPr>
        <p:spPr>
          <a:xfrm>
            <a:off x="457110" y="1203390"/>
            <a:ext cx="4015800" cy="29832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
        <p:nvSpPr>
          <p:cNvPr id="53" name="Google Shape;53;p13"/>
          <p:cNvSpPr txBox="1"/>
          <p:nvPr>
            <p:ph idx="2" type="body"/>
          </p:nvPr>
        </p:nvSpPr>
        <p:spPr>
          <a:xfrm>
            <a:off x="4673970" y="1203390"/>
            <a:ext cx="4015800" cy="14226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
        <p:nvSpPr>
          <p:cNvPr id="54" name="Google Shape;54;p13"/>
          <p:cNvSpPr txBox="1"/>
          <p:nvPr>
            <p:ph idx="3" type="body"/>
          </p:nvPr>
        </p:nvSpPr>
        <p:spPr>
          <a:xfrm>
            <a:off x="4673970" y="2761560"/>
            <a:ext cx="4015800" cy="14226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sz="5000">
                <a:latin typeface="Open Sans"/>
                <a:ea typeface="Open Sans"/>
                <a:cs typeface="Open Sans"/>
                <a:sym typeface="Open Sans"/>
              </a:rPr>
              <a:t>Thame Swimming Club</a:t>
            </a:r>
            <a:endParaRPr sz="5000">
              <a:latin typeface="Open Sans"/>
              <a:ea typeface="Open Sans"/>
              <a:cs typeface="Open Sans"/>
              <a:sym typeface="Open Sans"/>
            </a:endParaRPr>
          </a:p>
        </p:txBody>
      </p:sp>
      <p:sp>
        <p:nvSpPr>
          <p:cNvPr id="60" name="Google Shape;60;p14"/>
          <p:cNvSpPr txBox="1"/>
          <p:nvPr>
            <p:ph idx="1" type="subTitle"/>
          </p:nvPr>
        </p:nvSpPr>
        <p:spPr>
          <a:xfrm>
            <a:off x="311700" y="2834125"/>
            <a:ext cx="8520600" cy="1203600"/>
          </a:xfrm>
          <a:prstGeom prst="rect">
            <a:avLst/>
          </a:prstGeom>
        </p:spPr>
        <p:txBody>
          <a:bodyPr anchorCtr="0" anchor="t" bIns="91425" lIns="91425" spcFirstLastPara="1" rIns="91425" wrap="square" tIns="91425">
            <a:normAutofit fontScale="47500" lnSpcReduction="20000"/>
          </a:bodyPr>
          <a:lstStyle/>
          <a:p>
            <a:pPr indent="0" lvl="0" marL="0" rtl="0" algn="ctr">
              <a:spcBef>
                <a:spcPts val="0"/>
              </a:spcBef>
              <a:spcAft>
                <a:spcPts val="0"/>
              </a:spcAft>
              <a:buNone/>
            </a:pPr>
            <a:r>
              <a:rPr lang="en-GB" sz="7150">
                <a:solidFill>
                  <a:schemeClr val="dk1"/>
                </a:solidFill>
                <a:latin typeface="Open Sans"/>
                <a:ea typeface="Open Sans"/>
                <a:cs typeface="Open Sans"/>
                <a:sym typeface="Open Sans"/>
              </a:rPr>
              <a:t>A</a:t>
            </a:r>
            <a:r>
              <a:rPr lang="en-GB" sz="7150">
                <a:solidFill>
                  <a:schemeClr val="dk1"/>
                </a:solidFill>
                <a:latin typeface="Open Sans"/>
                <a:ea typeface="Open Sans"/>
                <a:cs typeface="Open Sans"/>
                <a:sym typeface="Open Sans"/>
              </a:rPr>
              <a:t>nnual General Meeting</a:t>
            </a:r>
            <a:br>
              <a:rPr lang="en-GB" sz="7150">
                <a:solidFill>
                  <a:schemeClr val="dk1"/>
                </a:solidFill>
                <a:latin typeface="Open Sans"/>
                <a:ea typeface="Open Sans"/>
                <a:cs typeface="Open Sans"/>
                <a:sym typeface="Open Sans"/>
              </a:rPr>
            </a:br>
            <a:endParaRPr sz="7150">
              <a:solidFill>
                <a:schemeClr val="dk1"/>
              </a:solidFill>
              <a:latin typeface="Open Sans"/>
              <a:ea typeface="Open Sans"/>
              <a:cs typeface="Open Sans"/>
              <a:sym typeface="Open Sans"/>
            </a:endParaRPr>
          </a:p>
          <a:p>
            <a:pPr indent="0" lvl="0" marL="0" rtl="0" algn="ctr">
              <a:spcBef>
                <a:spcPts val="0"/>
              </a:spcBef>
              <a:spcAft>
                <a:spcPts val="0"/>
              </a:spcAft>
              <a:buNone/>
            </a:pPr>
            <a:r>
              <a:rPr lang="en-GB">
                <a:solidFill>
                  <a:schemeClr val="dk1"/>
                </a:solidFill>
                <a:latin typeface="Open Sans"/>
                <a:ea typeface="Open Sans"/>
                <a:cs typeface="Open Sans"/>
                <a:sym typeface="Open Sans"/>
              </a:rPr>
              <a:t>5 July 2023</a:t>
            </a:r>
            <a:endParaRPr>
              <a:solidFill>
                <a:schemeClr val="dk1"/>
              </a:solidFill>
              <a:latin typeface="Open Sans"/>
              <a:ea typeface="Open Sans"/>
              <a:cs typeface="Open Sans"/>
              <a:sym typeface="Open Sans"/>
            </a:endParaRPr>
          </a:p>
        </p:txBody>
      </p:sp>
      <p:pic>
        <p:nvPicPr>
          <p:cNvPr id="61" name="Google Shape;61;p14"/>
          <p:cNvPicPr preferRelativeResize="0"/>
          <p:nvPr/>
        </p:nvPicPr>
        <p:blipFill>
          <a:blip r:embed="rId3">
            <a:alphaModFix/>
          </a:blip>
          <a:stretch>
            <a:fillRect/>
          </a:stretch>
        </p:blipFill>
        <p:spPr>
          <a:xfrm>
            <a:off x="7045228" y="172325"/>
            <a:ext cx="1948075" cy="740275"/>
          </a:xfrm>
          <a:prstGeom prst="rect">
            <a:avLst/>
          </a:prstGeom>
          <a:noFill/>
          <a:ln>
            <a:noFill/>
          </a:ln>
        </p:spPr>
      </p:pic>
      <p:sp>
        <p:nvSpPr>
          <p:cNvPr id="62" name="Google Shape;62;p14"/>
          <p:cNvSpPr/>
          <p:nvPr/>
        </p:nvSpPr>
        <p:spPr>
          <a:xfrm>
            <a:off x="7682850" y="4592850"/>
            <a:ext cx="1464300" cy="550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14"/>
          <p:cNvPicPr preferRelativeResize="0"/>
          <p:nvPr/>
        </p:nvPicPr>
        <p:blipFill rotWithShape="1">
          <a:blip r:embed="rId4">
            <a:alphaModFix/>
          </a:blip>
          <a:srcRect b="26524" l="78929" r="9574" t="58515"/>
          <a:stretch/>
        </p:blipFill>
        <p:spPr>
          <a:xfrm>
            <a:off x="7253650" y="4393495"/>
            <a:ext cx="1464300" cy="750004"/>
          </a:xfrm>
          <a:prstGeom prst="rect">
            <a:avLst/>
          </a:prstGeom>
          <a:noFill/>
          <a:ln>
            <a:noFill/>
          </a:ln>
        </p:spPr>
      </p:pic>
      <p:pic>
        <p:nvPicPr>
          <p:cNvPr id="64" name="Google Shape;64;p14"/>
          <p:cNvPicPr preferRelativeResize="0"/>
          <p:nvPr/>
        </p:nvPicPr>
        <p:blipFill rotWithShape="1">
          <a:blip r:embed="rId4">
            <a:alphaModFix/>
          </a:blip>
          <a:srcRect b="10524" l="71556" r="0" t="70739"/>
          <a:stretch/>
        </p:blipFill>
        <p:spPr>
          <a:xfrm>
            <a:off x="50950" y="4372473"/>
            <a:ext cx="2660674" cy="689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Open Sans"/>
                <a:ea typeface="Open Sans"/>
                <a:cs typeface="Open Sans"/>
                <a:sym typeface="Open Sans"/>
              </a:rPr>
              <a:t>Welfare of swimmers</a:t>
            </a:r>
            <a:endParaRPr>
              <a:latin typeface="Open Sans"/>
              <a:ea typeface="Open Sans"/>
              <a:cs typeface="Open Sans"/>
              <a:sym typeface="Open Sans"/>
            </a:endParaRPr>
          </a:p>
        </p:txBody>
      </p:sp>
      <p:sp>
        <p:nvSpPr>
          <p:cNvPr id="136" name="Google Shape;136;p23"/>
          <p:cNvSpPr txBox="1"/>
          <p:nvPr/>
        </p:nvSpPr>
        <p:spPr>
          <a:xfrm>
            <a:off x="367610" y="1183500"/>
            <a:ext cx="6726000" cy="38454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Helen Burton will now be the Welfare Officer with Alex Dodd supporting</a:t>
            </a:r>
            <a:endParaRPr>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First point of contact for children, parents and adults within the club who have a child safeguarding or welfare concern. </a:t>
            </a:r>
            <a:endParaRPr>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Welfare concerns can include bullying, anxiety, physical health issues.</a:t>
            </a:r>
            <a:endParaRPr>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To ensure that all relevant club members, volunteers and staff have an up to date DBS and  appropriate child safeguarding training.</a:t>
            </a:r>
            <a:endParaRPr>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To ensure confidentiality is maintained and information is only shared on a ‘need to know’ basis</a:t>
            </a:r>
            <a:endParaRPr sz="1150">
              <a:solidFill>
                <a:srgbClr val="525252"/>
              </a:solidFill>
              <a:highlight>
                <a:schemeClr val="lt1"/>
              </a:highlight>
            </a:endParaRPr>
          </a:p>
          <a:p>
            <a:pPr indent="0" lvl="0" marL="0" marR="0" rtl="0" algn="l">
              <a:lnSpc>
                <a:spcPct val="100000"/>
              </a:lnSpc>
              <a:spcBef>
                <a:spcPts val="1000"/>
              </a:spcBef>
              <a:spcAft>
                <a:spcPts val="0"/>
              </a:spcAft>
              <a:buNone/>
            </a:pPr>
            <a:br>
              <a:rPr lang="en-GB">
                <a:solidFill>
                  <a:schemeClr val="dk1"/>
                </a:solidFill>
                <a:latin typeface="Open Sans"/>
                <a:ea typeface="Open Sans"/>
                <a:cs typeface="Open Sans"/>
                <a:sym typeface="Open Sans"/>
              </a:rPr>
            </a:br>
            <a:r>
              <a:rPr lang="en-GB">
                <a:solidFill>
                  <a:schemeClr val="dk1"/>
                </a:solidFill>
                <a:latin typeface="Open Sans"/>
                <a:ea typeface="Open Sans"/>
                <a:cs typeface="Open Sans"/>
                <a:sym typeface="Open Sans"/>
              </a:rPr>
              <a:t>Youth Sports Nutrition</a:t>
            </a:r>
            <a:endParaRPr>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A series of online workshops to be arranged looking at training nutrition, competition nutrition etc</a:t>
            </a:r>
            <a:endParaRPr sz="1150">
              <a:solidFill>
                <a:srgbClr val="525252"/>
              </a:solidFill>
              <a:highlight>
                <a:schemeClr val="lt1"/>
              </a:highlight>
            </a:endParaRPr>
          </a:p>
          <a:p>
            <a:pPr indent="0" lvl="0" marL="0" rtl="0" algn="l">
              <a:lnSpc>
                <a:spcPct val="115000"/>
              </a:lnSpc>
              <a:spcBef>
                <a:spcPts val="1000"/>
              </a:spcBef>
              <a:spcAft>
                <a:spcPts val="1400"/>
              </a:spcAft>
              <a:buClr>
                <a:schemeClr val="dk1"/>
              </a:buClr>
              <a:buSzPts val="1100"/>
              <a:buFont typeface="Arial"/>
              <a:buNone/>
            </a:pPr>
            <a:r>
              <a:rPr lang="en-GB" sz="1150">
                <a:solidFill>
                  <a:srgbClr val="525252"/>
                </a:solidFill>
                <a:highlight>
                  <a:schemeClr val="lt1"/>
                </a:highlight>
              </a:rPr>
              <a:t>.</a:t>
            </a:r>
            <a:endParaRPr>
              <a:solidFill>
                <a:schemeClr val="dk1"/>
              </a:solidFill>
              <a:latin typeface="Open Sans"/>
              <a:ea typeface="Open Sans"/>
              <a:cs typeface="Open Sans"/>
              <a:sym typeface="Open Sans"/>
            </a:endParaRPr>
          </a:p>
        </p:txBody>
      </p:sp>
      <p:pic>
        <p:nvPicPr>
          <p:cNvPr id="137" name="Google Shape;137;p23"/>
          <p:cNvPicPr preferRelativeResize="0"/>
          <p:nvPr/>
        </p:nvPicPr>
        <p:blipFill>
          <a:blip r:embed="rId3">
            <a:alphaModFix/>
          </a:blip>
          <a:stretch>
            <a:fillRect/>
          </a:stretch>
        </p:blipFill>
        <p:spPr>
          <a:xfrm>
            <a:off x="7848601" y="4651250"/>
            <a:ext cx="1295400" cy="492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200000"/>
              </a:lnSpc>
              <a:spcBef>
                <a:spcPts val="700"/>
              </a:spcBef>
              <a:spcAft>
                <a:spcPts val="0"/>
              </a:spcAft>
              <a:buNone/>
            </a:pPr>
            <a:r>
              <a:rPr lang="en-GB">
                <a:latin typeface="Open Sans"/>
                <a:ea typeface="Open Sans"/>
                <a:cs typeface="Open Sans"/>
                <a:sym typeface="Open Sans"/>
              </a:rPr>
              <a:t>Parent engagement and support for the club</a:t>
            </a:r>
            <a:endParaRPr sz="2650"/>
          </a:p>
          <a:p>
            <a:pPr indent="0" lvl="0" marL="0" rtl="0" algn="l">
              <a:spcBef>
                <a:spcPts val="0"/>
              </a:spcBef>
              <a:spcAft>
                <a:spcPts val="0"/>
              </a:spcAft>
              <a:buNone/>
            </a:pPr>
            <a:r>
              <a:t/>
            </a:r>
            <a:endParaRPr/>
          </a:p>
        </p:txBody>
      </p:sp>
      <p:sp>
        <p:nvSpPr>
          <p:cNvPr id="143" name="Google Shape;143;p24"/>
          <p:cNvSpPr txBox="1"/>
          <p:nvPr>
            <p:ph idx="1" type="body"/>
          </p:nvPr>
        </p:nvSpPr>
        <p:spPr>
          <a:xfrm>
            <a:off x="311700" y="1152475"/>
            <a:ext cx="7449300" cy="3416400"/>
          </a:xfrm>
          <a:prstGeom prst="rect">
            <a:avLst/>
          </a:prstGeom>
        </p:spPr>
        <p:txBody>
          <a:bodyPr anchorCtr="0" anchor="t" bIns="91425" lIns="91425" spcFirstLastPara="1" rIns="91425" wrap="square" tIns="91425">
            <a:normAutofit/>
          </a:bodyPr>
          <a:lstStyle/>
          <a:p>
            <a:pPr indent="-317500" lvl="0" marL="457200" marR="0" rtl="0" algn="l">
              <a:lnSpc>
                <a:spcPct val="100000"/>
              </a:lnSpc>
              <a:spcBef>
                <a:spcPts val="0"/>
              </a:spcBef>
              <a:spcAft>
                <a:spcPts val="0"/>
              </a:spcAft>
              <a:buClr>
                <a:schemeClr val="dk1"/>
              </a:buClr>
              <a:buSzPts val="1400"/>
              <a:buFont typeface="Open Sans"/>
              <a:buChar char="●"/>
            </a:pPr>
            <a:r>
              <a:rPr lang="en-GB" sz="1400">
                <a:solidFill>
                  <a:schemeClr val="dk1"/>
                </a:solidFill>
                <a:latin typeface="Open Sans"/>
                <a:ea typeface="Open Sans"/>
                <a:cs typeface="Open Sans"/>
                <a:sym typeface="Open Sans"/>
              </a:rPr>
              <a:t>Thank you to those who kindly stepped up for committee roles and officials.</a:t>
            </a:r>
            <a:endParaRPr sz="1400">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sz="1400">
                <a:solidFill>
                  <a:schemeClr val="dk1"/>
                </a:solidFill>
                <a:latin typeface="Open Sans"/>
                <a:ea typeface="Open Sans"/>
                <a:cs typeface="Open Sans"/>
                <a:sym typeface="Open Sans"/>
              </a:rPr>
              <a:t>Without parent volunteers, we would not be able to offer our children the competing opportunities that we currently do.</a:t>
            </a:r>
            <a:endParaRPr sz="1400">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sz="1400">
                <a:solidFill>
                  <a:schemeClr val="dk1"/>
                </a:solidFill>
                <a:latin typeface="Open Sans"/>
                <a:ea typeface="Open Sans"/>
                <a:cs typeface="Open Sans"/>
                <a:sym typeface="Open Sans"/>
              </a:rPr>
              <a:t>Swim England ( Wavepower) specifies the ratios that are needed for adult to child supervision ratios for galas.  </a:t>
            </a:r>
            <a:endParaRPr sz="1400">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sz="1400">
                <a:solidFill>
                  <a:schemeClr val="dk1"/>
                </a:solidFill>
                <a:latin typeface="Open Sans"/>
                <a:ea typeface="Open Sans"/>
                <a:cs typeface="Open Sans"/>
                <a:sym typeface="Open Sans"/>
              </a:rPr>
              <a:t>We need more Team Managers and Officials to be able to continue to take swimmers to galas and continue being a competitive club</a:t>
            </a:r>
            <a:endParaRPr/>
          </a:p>
          <a:p>
            <a:pPr indent="0" lvl="0" marL="0" rtl="0" algn="l">
              <a:spcBef>
                <a:spcPts val="1000"/>
              </a:spcBef>
              <a:spcAft>
                <a:spcPts val="1200"/>
              </a:spcAft>
              <a:buNone/>
            </a:pPr>
            <a:r>
              <a:t/>
            </a:r>
            <a:endParaRPr/>
          </a:p>
        </p:txBody>
      </p:sp>
      <p:pic>
        <p:nvPicPr>
          <p:cNvPr id="144" name="Google Shape;144;p24"/>
          <p:cNvPicPr preferRelativeResize="0"/>
          <p:nvPr/>
        </p:nvPicPr>
        <p:blipFill>
          <a:blip r:embed="rId3">
            <a:alphaModFix/>
          </a:blip>
          <a:stretch>
            <a:fillRect/>
          </a:stretch>
        </p:blipFill>
        <p:spPr>
          <a:xfrm>
            <a:off x="7848601" y="4651250"/>
            <a:ext cx="1295400" cy="492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sz="5000">
                <a:latin typeface="Open Sans"/>
                <a:ea typeface="Open Sans"/>
                <a:cs typeface="Open Sans"/>
                <a:sym typeface="Open Sans"/>
              </a:rPr>
              <a:t>Treasurer’s Report</a:t>
            </a:r>
            <a:endParaRPr sz="5000">
              <a:latin typeface="Open Sans"/>
              <a:ea typeface="Open Sans"/>
              <a:cs typeface="Open Sans"/>
              <a:sym typeface="Open Sans"/>
            </a:endParaRPr>
          </a:p>
        </p:txBody>
      </p:sp>
      <p:pic>
        <p:nvPicPr>
          <p:cNvPr id="150" name="Google Shape;150;p25"/>
          <p:cNvPicPr preferRelativeResize="0"/>
          <p:nvPr/>
        </p:nvPicPr>
        <p:blipFill>
          <a:blip r:embed="rId3">
            <a:alphaModFix/>
          </a:blip>
          <a:stretch>
            <a:fillRect/>
          </a:stretch>
        </p:blipFill>
        <p:spPr>
          <a:xfrm>
            <a:off x="7045228" y="172325"/>
            <a:ext cx="1948075" cy="740275"/>
          </a:xfrm>
          <a:prstGeom prst="rect">
            <a:avLst/>
          </a:prstGeom>
          <a:noFill/>
          <a:ln>
            <a:noFill/>
          </a:ln>
        </p:spPr>
      </p:pic>
      <p:sp>
        <p:nvSpPr>
          <p:cNvPr id="151" name="Google Shape;151;p25"/>
          <p:cNvSpPr/>
          <p:nvPr/>
        </p:nvSpPr>
        <p:spPr>
          <a:xfrm>
            <a:off x="7682850" y="4592850"/>
            <a:ext cx="1464300" cy="550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25"/>
          <p:cNvPicPr preferRelativeResize="0"/>
          <p:nvPr/>
        </p:nvPicPr>
        <p:blipFill rotWithShape="1">
          <a:blip r:embed="rId4">
            <a:alphaModFix/>
          </a:blip>
          <a:srcRect b="26524" l="78929" r="9574" t="58515"/>
          <a:stretch/>
        </p:blipFill>
        <p:spPr>
          <a:xfrm>
            <a:off x="7253650" y="4393495"/>
            <a:ext cx="1464300" cy="750004"/>
          </a:xfrm>
          <a:prstGeom prst="rect">
            <a:avLst/>
          </a:prstGeom>
          <a:noFill/>
          <a:ln>
            <a:noFill/>
          </a:ln>
        </p:spPr>
      </p:pic>
      <p:pic>
        <p:nvPicPr>
          <p:cNvPr id="153" name="Google Shape;153;p25"/>
          <p:cNvPicPr preferRelativeResize="0"/>
          <p:nvPr/>
        </p:nvPicPr>
        <p:blipFill rotWithShape="1">
          <a:blip r:embed="rId4">
            <a:alphaModFix/>
          </a:blip>
          <a:srcRect b="10524" l="71556" r="0" t="70739"/>
          <a:stretch/>
        </p:blipFill>
        <p:spPr>
          <a:xfrm>
            <a:off x="50950" y="4372473"/>
            <a:ext cx="2660674" cy="689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graphicFrame>
        <p:nvGraphicFramePr>
          <p:cNvPr id="158" name="Google Shape;158;p26"/>
          <p:cNvGraphicFramePr/>
          <p:nvPr/>
        </p:nvGraphicFramePr>
        <p:xfrm>
          <a:off x="370470" y="1562430"/>
          <a:ext cx="3000000" cy="3000000"/>
        </p:xfrm>
        <a:graphic>
          <a:graphicData uri="http://schemas.openxmlformats.org/drawingml/2006/table">
            <a:tbl>
              <a:tblPr>
                <a:noFill/>
                <a:tableStyleId>{82457AE9-D3BD-4A8D-A359-74D6A0292745}</a:tableStyleId>
              </a:tblPr>
              <a:tblGrid>
                <a:gridCol w="2110050"/>
                <a:gridCol w="2110050"/>
                <a:gridCol w="2110325"/>
              </a:tblGrid>
              <a:tr h="298625">
                <a:tc>
                  <a:txBody>
                    <a:bodyPr/>
                    <a:lstStyle/>
                    <a:p>
                      <a:pPr indent="0" lvl="0" marL="0" rtl="0" algn="l">
                        <a:spcBef>
                          <a:spcPts val="0"/>
                        </a:spcBef>
                        <a:spcAft>
                          <a:spcPts val="0"/>
                        </a:spcAft>
                        <a:buNone/>
                      </a:pPr>
                      <a:r>
                        <a:t/>
                      </a:r>
                      <a:endParaRPr>
                        <a:solidFill>
                          <a:schemeClr val="dk1"/>
                        </a:solidFill>
                        <a:latin typeface="Open Sans"/>
                        <a:ea typeface="Open Sans"/>
                        <a:cs typeface="Open Sans"/>
                        <a:sym typeface="Open Sans"/>
                      </a:endParaRPr>
                    </a:p>
                  </a:txBody>
                  <a:tcPr marT="68575" marB="68575" marR="68575" marL="68575">
                    <a:lnL cap="flat" cmpd="sng" w="9525">
                      <a:solidFill>
                        <a:schemeClr val="lt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GB" sz="1800" u="none" cap="none" strike="noStrike">
                          <a:solidFill>
                            <a:schemeClr val="dk1"/>
                          </a:solidFill>
                          <a:latin typeface="Open Sans"/>
                          <a:ea typeface="Open Sans"/>
                          <a:cs typeface="Open Sans"/>
                          <a:sym typeface="Open Sans"/>
                        </a:rPr>
                        <a:t>2023</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GB" sz="1800" u="none" cap="none" strike="noStrike">
                          <a:solidFill>
                            <a:schemeClr val="dk1"/>
                          </a:solidFill>
                          <a:latin typeface="Open Sans"/>
                          <a:ea typeface="Open Sans"/>
                          <a:cs typeface="Open Sans"/>
                          <a:sym typeface="Open Sans"/>
                        </a:rPr>
                        <a:t>2022</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98625">
                <a:tc>
                  <a:txBody>
                    <a:bodyPr/>
                    <a:lstStyle/>
                    <a:p>
                      <a:pPr indent="0" lvl="0" marL="0" rtl="0" algn="l">
                        <a:spcBef>
                          <a:spcPts val="0"/>
                        </a:spcBef>
                        <a:spcAft>
                          <a:spcPts val="0"/>
                        </a:spcAft>
                        <a:buNone/>
                      </a:pPr>
                      <a:r>
                        <a:t/>
                      </a:r>
                      <a:endParaRPr>
                        <a:solidFill>
                          <a:schemeClr val="dk1"/>
                        </a:solidFill>
                        <a:latin typeface="Open Sans"/>
                        <a:ea typeface="Open Sans"/>
                        <a:cs typeface="Open Sans"/>
                        <a:sym typeface="Open Sans"/>
                      </a:endParaRPr>
                    </a:p>
                  </a:txBody>
                  <a:tcPr marT="68575" marB="68575" marR="68575" marL="68575">
                    <a:lnL cap="flat" cmpd="sng" w="9525">
                      <a:solidFill>
                        <a:schemeClr val="lt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GB" sz="1800" u="none" cap="none" strike="noStrike">
                          <a:solidFill>
                            <a:schemeClr val="dk1"/>
                          </a:solidFill>
                          <a:latin typeface="Open Sans"/>
                          <a:ea typeface="Open Sans"/>
                          <a:cs typeface="Open Sans"/>
                          <a:sym typeface="Open Sans"/>
                        </a:rPr>
                        <a:t>£</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GB" sz="1800" u="none" cap="none" strike="noStrike">
                          <a:solidFill>
                            <a:schemeClr val="dk1"/>
                          </a:solidFill>
                          <a:latin typeface="Open Sans"/>
                          <a:ea typeface="Open Sans"/>
                          <a:cs typeface="Open Sans"/>
                          <a:sym typeface="Open Sans"/>
                        </a:rPr>
                        <a:t>£</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98625">
                <a:tc>
                  <a:txBody>
                    <a:bodyPr/>
                    <a:lstStyle/>
                    <a:p>
                      <a:pPr indent="0" lvl="0" marL="342900" marR="0" rtl="0" algn="l">
                        <a:spcBef>
                          <a:spcPts val="0"/>
                        </a:spcBef>
                        <a:spcAft>
                          <a:spcPts val="0"/>
                        </a:spcAft>
                        <a:buNone/>
                      </a:pPr>
                      <a:r>
                        <a:rPr lang="en-GB" sz="1800" u="none" cap="none" strike="noStrike">
                          <a:solidFill>
                            <a:schemeClr val="dk1"/>
                          </a:solidFill>
                          <a:latin typeface="Open Sans"/>
                          <a:ea typeface="Open Sans"/>
                          <a:cs typeface="Open Sans"/>
                          <a:sym typeface="Open Sans"/>
                        </a:rPr>
                        <a:t>Income</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GB" sz="1800" u="none" cap="none" strike="noStrike">
                          <a:solidFill>
                            <a:schemeClr val="dk1"/>
                          </a:solidFill>
                          <a:latin typeface="Open Sans"/>
                          <a:ea typeface="Open Sans"/>
                          <a:cs typeface="Open Sans"/>
                          <a:sym typeface="Open Sans"/>
                        </a:rPr>
                        <a:t>108,504</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GB" sz="1800" u="none" cap="none" strike="noStrike">
                          <a:solidFill>
                            <a:schemeClr val="dk1"/>
                          </a:solidFill>
                          <a:latin typeface="Open Sans"/>
                          <a:ea typeface="Open Sans"/>
                          <a:cs typeface="Open Sans"/>
                          <a:sym typeface="Open Sans"/>
                        </a:rPr>
                        <a:t>97,174</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98625">
                <a:tc>
                  <a:txBody>
                    <a:bodyPr/>
                    <a:lstStyle/>
                    <a:p>
                      <a:pPr indent="0" lvl="0" marL="342900" marR="0" rtl="0" algn="l">
                        <a:spcBef>
                          <a:spcPts val="0"/>
                        </a:spcBef>
                        <a:spcAft>
                          <a:spcPts val="0"/>
                        </a:spcAft>
                        <a:buNone/>
                      </a:pPr>
                      <a:r>
                        <a:rPr lang="en-GB" sz="1800" u="none" cap="none" strike="noStrike">
                          <a:solidFill>
                            <a:schemeClr val="dk1"/>
                          </a:solidFill>
                          <a:latin typeface="Open Sans"/>
                          <a:ea typeface="Open Sans"/>
                          <a:cs typeface="Open Sans"/>
                          <a:sym typeface="Open Sans"/>
                        </a:rPr>
                        <a:t>Expenditure</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GB" sz="1800" u="none" cap="none" strike="noStrike">
                          <a:solidFill>
                            <a:schemeClr val="dk1"/>
                          </a:solidFill>
                          <a:latin typeface="Open Sans"/>
                          <a:ea typeface="Open Sans"/>
                          <a:cs typeface="Open Sans"/>
                          <a:sym typeface="Open Sans"/>
                        </a:rPr>
                        <a:t>(83,811)</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GB" sz="1800" u="none" cap="none" strike="noStrike">
                          <a:solidFill>
                            <a:schemeClr val="dk1"/>
                          </a:solidFill>
                          <a:latin typeface="Open Sans"/>
                          <a:ea typeface="Open Sans"/>
                          <a:cs typeface="Open Sans"/>
                          <a:sym typeface="Open Sans"/>
                        </a:rPr>
                        <a:t>(98,569)</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98625">
                <a:tc>
                  <a:txBody>
                    <a:bodyPr/>
                    <a:lstStyle/>
                    <a:p>
                      <a:pPr indent="0" lvl="0" marL="342900" marR="0" rtl="0" algn="l">
                        <a:spcBef>
                          <a:spcPts val="0"/>
                        </a:spcBef>
                        <a:spcAft>
                          <a:spcPts val="0"/>
                        </a:spcAft>
                        <a:buNone/>
                      </a:pPr>
                      <a:r>
                        <a:rPr lang="en-GB" sz="1800" u="none" cap="none" strike="noStrike">
                          <a:solidFill>
                            <a:schemeClr val="dk1"/>
                          </a:solidFill>
                          <a:latin typeface="Open Sans"/>
                          <a:ea typeface="Open Sans"/>
                          <a:cs typeface="Open Sans"/>
                          <a:sym typeface="Open Sans"/>
                        </a:rPr>
                        <a:t>Profit/(Loss) for year</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GB" sz="1800" u="none" cap="none" strike="noStrike">
                          <a:solidFill>
                            <a:schemeClr val="dk1"/>
                          </a:solidFill>
                          <a:latin typeface="Open Sans"/>
                          <a:ea typeface="Open Sans"/>
                          <a:cs typeface="Open Sans"/>
                          <a:sym typeface="Open Sans"/>
                        </a:rPr>
                        <a:t>24,639</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GB" sz="1800" u="none" cap="none" strike="noStrike">
                          <a:solidFill>
                            <a:schemeClr val="dk1"/>
                          </a:solidFill>
                          <a:latin typeface="Open Sans"/>
                          <a:ea typeface="Open Sans"/>
                          <a:cs typeface="Open Sans"/>
                          <a:sym typeface="Open Sans"/>
                        </a:rPr>
                        <a:t>(1,395)</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98625">
                <a:tc>
                  <a:txBody>
                    <a:bodyPr/>
                    <a:lstStyle/>
                    <a:p>
                      <a:pPr indent="0" lvl="0" marL="0" rtl="0" algn="l">
                        <a:spcBef>
                          <a:spcPts val="0"/>
                        </a:spcBef>
                        <a:spcAft>
                          <a:spcPts val="0"/>
                        </a:spcAft>
                        <a:buNone/>
                      </a:pPr>
                      <a:r>
                        <a:t/>
                      </a:r>
                      <a:endParaRPr>
                        <a:solidFill>
                          <a:schemeClr val="dk1"/>
                        </a:solidFill>
                        <a:latin typeface="Open Sans"/>
                        <a:ea typeface="Open Sans"/>
                        <a:cs typeface="Open Sans"/>
                        <a:sym typeface="Open Sans"/>
                      </a:endParaRPr>
                    </a:p>
                  </a:txBody>
                  <a:tcPr marT="68575" marB="6857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342900" rtl="0" algn="r">
                        <a:spcBef>
                          <a:spcPts val="0"/>
                        </a:spcBef>
                        <a:spcAft>
                          <a:spcPts val="0"/>
                        </a:spcAft>
                        <a:buNone/>
                      </a:pPr>
                      <a:r>
                        <a:t/>
                      </a:r>
                      <a:endParaRPr sz="1100">
                        <a:solidFill>
                          <a:schemeClr val="dk1"/>
                        </a:solidFill>
                        <a:latin typeface="Open Sans"/>
                        <a:ea typeface="Open Sans"/>
                        <a:cs typeface="Open Sans"/>
                        <a:sym typeface="Open Sans"/>
                      </a:endParaRPr>
                    </a:p>
                  </a:txBody>
                  <a:tcPr marT="68575" marB="6857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342900" rtl="0" algn="r">
                        <a:spcBef>
                          <a:spcPts val="0"/>
                        </a:spcBef>
                        <a:spcAft>
                          <a:spcPts val="0"/>
                        </a:spcAft>
                        <a:buNone/>
                      </a:pPr>
                      <a:r>
                        <a:t/>
                      </a:r>
                      <a:endParaRPr sz="1100">
                        <a:solidFill>
                          <a:schemeClr val="dk1"/>
                        </a:solidFill>
                        <a:latin typeface="Open Sans"/>
                        <a:ea typeface="Open Sans"/>
                        <a:cs typeface="Open Sans"/>
                        <a:sym typeface="Open Sans"/>
                      </a:endParaRPr>
                    </a:p>
                  </a:txBody>
                  <a:tcPr marT="68575" marB="6857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98900">
                <a:tc>
                  <a:txBody>
                    <a:bodyPr/>
                    <a:lstStyle/>
                    <a:p>
                      <a:pPr indent="0" lvl="0" marL="342900" marR="0" rtl="0" algn="l">
                        <a:spcBef>
                          <a:spcPts val="0"/>
                        </a:spcBef>
                        <a:spcAft>
                          <a:spcPts val="0"/>
                        </a:spcAft>
                        <a:buNone/>
                      </a:pPr>
                      <a:r>
                        <a:rPr lang="en-GB" sz="1800" u="none" cap="none" strike="noStrike">
                          <a:solidFill>
                            <a:schemeClr val="dk1"/>
                          </a:solidFill>
                          <a:latin typeface="Open Sans"/>
                          <a:ea typeface="Open Sans"/>
                          <a:cs typeface="Open Sans"/>
                          <a:sym typeface="Open Sans"/>
                        </a:rPr>
                        <a:t>Club Reserves</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685800" marR="0" rtl="0" algn="r">
                        <a:spcBef>
                          <a:spcPts val="0"/>
                        </a:spcBef>
                        <a:spcAft>
                          <a:spcPts val="0"/>
                        </a:spcAft>
                        <a:buNone/>
                      </a:pPr>
                      <a:r>
                        <a:rPr lang="en-GB" sz="1800" u="none" cap="none" strike="noStrike">
                          <a:solidFill>
                            <a:schemeClr val="dk1"/>
                          </a:solidFill>
                          <a:latin typeface="Open Sans"/>
                          <a:ea typeface="Open Sans"/>
                          <a:cs typeface="Open Sans"/>
                          <a:sym typeface="Open Sans"/>
                        </a:rPr>
                        <a:t>42,678</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lang="en-GB" sz="1800" u="none" cap="none" strike="noStrike">
                          <a:solidFill>
                            <a:schemeClr val="dk1"/>
                          </a:solidFill>
                          <a:latin typeface="Open Sans"/>
                          <a:ea typeface="Open Sans"/>
                          <a:cs typeface="Open Sans"/>
                          <a:sym typeface="Open Sans"/>
                        </a:rPr>
                        <a:t>17,539</a:t>
                      </a:r>
                      <a:endParaRPr sz="1800" u="none" cap="none" strike="noStrike">
                        <a:solidFill>
                          <a:schemeClr val="dk1"/>
                        </a:solidFill>
                        <a:latin typeface="Open Sans"/>
                        <a:ea typeface="Open Sans"/>
                        <a:cs typeface="Open Sans"/>
                        <a:sym typeface="Open Sans"/>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159" name="Google Shape;159;p26"/>
          <p:cNvSpPr txBox="1"/>
          <p:nvPr>
            <p:ph type="title"/>
          </p:nvPr>
        </p:nvSpPr>
        <p:spPr>
          <a:xfrm>
            <a:off x="311700" y="445025"/>
            <a:ext cx="8520600" cy="5727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GB">
                <a:latin typeface="Open Sans"/>
                <a:ea typeface="Open Sans"/>
                <a:cs typeface="Open Sans"/>
                <a:sym typeface="Open Sans"/>
              </a:rPr>
              <a:t>Finance Update: YE 03/23</a:t>
            </a:r>
            <a:endParaRPr>
              <a:latin typeface="Open Sans"/>
              <a:ea typeface="Open Sans"/>
              <a:cs typeface="Open Sans"/>
              <a:sym typeface="Open Sans"/>
            </a:endParaRPr>
          </a:p>
        </p:txBody>
      </p:sp>
      <p:pic>
        <p:nvPicPr>
          <p:cNvPr id="160" name="Google Shape;160;p26"/>
          <p:cNvPicPr preferRelativeResize="0"/>
          <p:nvPr/>
        </p:nvPicPr>
        <p:blipFill>
          <a:blip r:embed="rId3">
            <a:alphaModFix/>
          </a:blip>
          <a:stretch>
            <a:fillRect/>
          </a:stretch>
        </p:blipFill>
        <p:spPr>
          <a:xfrm>
            <a:off x="7848601" y="4651250"/>
            <a:ext cx="1295400" cy="492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27"/>
          <p:cNvSpPr txBox="1"/>
          <p:nvPr/>
        </p:nvSpPr>
        <p:spPr>
          <a:xfrm>
            <a:off x="303330" y="1706010"/>
            <a:ext cx="3703200" cy="2770800"/>
          </a:xfrm>
          <a:prstGeom prst="rect">
            <a:avLst/>
          </a:prstGeom>
          <a:noFill/>
          <a:ln>
            <a:noFill/>
          </a:ln>
        </p:spPr>
        <p:txBody>
          <a:bodyPr anchorCtr="0" anchor="t" bIns="34275" lIns="68575" spcFirstLastPara="1" rIns="68575" wrap="square" tIns="34275">
            <a:normAutofit/>
          </a:bodyPr>
          <a:lstStyle/>
          <a:p>
            <a:pPr indent="-317500" lvl="0" marL="457200" marR="0" rtl="0" algn="l">
              <a:lnSpc>
                <a:spcPct val="100000"/>
              </a:lnSpc>
              <a:spcBef>
                <a:spcPts val="7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Large profit this year</a:t>
            </a:r>
            <a:endParaRPr>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Original costings before restructure included a Head Coach costs as previous years – Head Coach currently does not get paid.   </a:t>
            </a:r>
            <a:endParaRPr>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1000"/>
              </a:spcAft>
              <a:buClr>
                <a:schemeClr val="dk1"/>
              </a:buClr>
              <a:buSzPts val="1400"/>
              <a:buFont typeface="Open Sans"/>
              <a:buChar char="●"/>
            </a:pPr>
            <a:r>
              <a:rPr lang="en-GB">
                <a:solidFill>
                  <a:schemeClr val="dk1"/>
                </a:solidFill>
                <a:latin typeface="Open Sans"/>
                <a:ea typeface="Open Sans"/>
                <a:cs typeface="Open Sans"/>
                <a:sym typeface="Open Sans"/>
              </a:rPr>
              <a:t>Continued to build up strong reserves of £42K</a:t>
            </a:r>
            <a:endParaRPr b="0" i="0" u="none" cap="none" strike="noStrike">
              <a:solidFill>
                <a:schemeClr val="dk1"/>
              </a:solidFill>
              <a:latin typeface="Arial"/>
              <a:ea typeface="Arial"/>
              <a:cs typeface="Arial"/>
              <a:sym typeface="Arial"/>
            </a:endParaRPr>
          </a:p>
        </p:txBody>
      </p:sp>
      <p:sp>
        <p:nvSpPr>
          <p:cNvPr id="166" name="Google Shape;166;p27"/>
          <p:cNvSpPr txBox="1"/>
          <p:nvPr/>
        </p:nvSpPr>
        <p:spPr>
          <a:xfrm>
            <a:off x="4226160" y="1706010"/>
            <a:ext cx="3703200" cy="27708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700"/>
              </a:spcBef>
              <a:spcAft>
                <a:spcPts val="0"/>
              </a:spcAft>
              <a:buNone/>
            </a:pPr>
            <a:r>
              <a:rPr lang="en-GB">
                <a:solidFill>
                  <a:schemeClr val="dk1"/>
                </a:solidFill>
                <a:latin typeface="Open Sans"/>
                <a:ea typeface="Open Sans"/>
                <a:cs typeface="Open Sans"/>
                <a:sym typeface="Open Sans"/>
              </a:rPr>
              <a:t>Going Forward:</a:t>
            </a:r>
            <a:endParaRPr>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Increasing pool fees</a:t>
            </a:r>
            <a:endParaRPr>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Possible requirement to pay for Head Coach/ support Coaches</a:t>
            </a:r>
            <a:endParaRPr>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Build up reserves to ensure continuity of the club longer term</a:t>
            </a:r>
            <a:endParaRPr>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Continue to invest in club equipment </a:t>
            </a:r>
            <a:endParaRPr b="0" i="0" sz="1700" u="none" cap="none" strike="noStrike">
              <a:solidFill>
                <a:schemeClr val="dk1"/>
              </a:solidFill>
              <a:latin typeface="Arial"/>
              <a:ea typeface="Arial"/>
              <a:cs typeface="Arial"/>
              <a:sym typeface="Arial"/>
            </a:endParaRPr>
          </a:p>
          <a:p>
            <a:pPr indent="0" lvl="0" marL="342900" marR="0" rtl="0" algn="l">
              <a:lnSpc>
                <a:spcPct val="90000"/>
              </a:lnSpc>
              <a:spcBef>
                <a:spcPts val="1000"/>
              </a:spcBef>
              <a:spcAft>
                <a:spcPts val="0"/>
              </a:spcAft>
              <a:buNone/>
            </a:pPr>
            <a:r>
              <a:t/>
            </a:r>
            <a:endParaRPr b="0" i="0" sz="1700" u="none" cap="none" strike="noStrike">
              <a:solidFill>
                <a:schemeClr val="dk1"/>
              </a:solidFill>
              <a:latin typeface="Arial"/>
              <a:ea typeface="Arial"/>
              <a:cs typeface="Arial"/>
              <a:sym typeface="Arial"/>
            </a:endParaRPr>
          </a:p>
        </p:txBody>
      </p:sp>
      <p:sp>
        <p:nvSpPr>
          <p:cNvPr id="167" name="Google Shape;167;p27"/>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Finance Update</a:t>
            </a:r>
            <a:endParaRPr/>
          </a:p>
        </p:txBody>
      </p:sp>
      <p:pic>
        <p:nvPicPr>
          <p:cNvPr id="168" name="Google Shape;168;p27"/>
          <p:cNvPicPr preferRelativeResize="0"/>
          <p:nvPr/>
        </p:nvPicPr>
        <p:blipFill>
          <a:blip r:embed="rId3">
            <a:alphaModFix/>
          </a:blip>
          <a:stretch>
            <a:fillRect/>
          </a:stretch>
        </p:blipFill>
        <p:spPr>
          <a:xfrm>
            <a:off x="7848601" y="4651250"/>
            <a:ext cx="1295400" cy="492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sz="5000">
                <a:latin typeface="Open Sans"/>
                <a:ea typeface="Open Sans"/>
                <a:cs typeface="Open Sans"/>
                <a:sym typeface="Open Sans"/>
              </a:rPr>
              <a:t>Head Coach</a:t>
            </a:r>
            <a:r>
              <a:rPr lang="en-GB" sz="5000">
                <a:latin typeface="Open Sans"/>
                <a:ea typeface="Open Sans"/>
                <a:cs typeface="Open Sans"/>
                <a:sym typeface="Open Sans"/>
              </a:rPr>
              <a:t>’s Report</a:t>
            </a:r>
            <a:endParaRPr sz="5000">
              <a:latin typeface="Open Sans"/>
              <a:ea typeface="Open Sans"/>
              <a:cs typeface="Open Sans"/>
              <a:sym typeface="Open Sans"/>
            </a:endParaRPr>
          </a:p>
        </p:txBody>
      </p:sp>
      <p:pic>
        <p:nvPicPr>
          <p:cNvPr id="174" name="Google Shape;174;p28"/>
          <p:cNvPicPr preferRelativeResize="0"/>
          <p:nvPr/>
        </p:nvPicPr>
        <p:blipFill>
          <a:blip r:embed="rId3">
            <a:alphaModFix/>
          </a:blip>
          <a:stretch>
            <a:fillRect/>
          </a:stretch>
        </p:blipFill>
        <p:spPr>
          <a:xfrm>
            <a:off x="7045228" y="172325"/>
            <a:ext cx="1948075" cy="740275"/>
          </a:xfrm>
          <a:prstGeom prst="rect">
            <a:avLst/>
          </a:prstGeom>
          <a:noFill/>
          <a:ln>
            <a:noFill/>
          </a:ln>
        </p:spPr>
      </p:pic>
      <p:sp>
        <p:nvSpPr>
          <p:cNvPr id="175" name="Google Shape;175;p28"/>
          <p:cNvSpPr/>
          <p:nvPr/>
        </p:nvSpPr>
        <p:spPr>
          <a:xfrm>
            <a:off x="7682850" y="4592850"/>
            <a:ext cx="1464300" cy="550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6" name="Google Shape;176;p28"/>
          <p:cNvPicPr preferRelativeResize="0"/>
          <p:nvPr/>
        </p:nvPicPr>
        <p:blipFill rotWithShape="1">
          <a:blip r:embed="rId4">
            <a:alphaModFix/>
          </a:blip>
          <a:srcRect b="26524" l="78929" r="9574" t="58515"/>
          <a:stretch/>
        </p:blipFill>
        <p:spPr>
          <a:xfrm>
            <a:off x="7253650" y="4393495"/>
            <a:ext cx="1464300" cy="750004"/>
          </a:xfrm>
          <a:prstGeom prst="rect">
            <a:avLst/>
          </a:prstGeom>
          <a:noFill/>
          <a:ln>
            <a:noFill/>
          </a:ln>
        </p:spPr>
      </p:pic>
      <p:pic>
        <p:nvPicPr>
          <p:cNvPr id="177" name="Google Shape;177;p28"/>
          <p:cNvPicPr preferRelativeResize="0"/>
          <p:nvPr/>
        </p:nvPicPr>
        <p:blipFill rotWithShape="1">
          <a:blip r:embed="rId4">
            <a:alphaModFix/>
          </a:blip>
          <a:srcRect b="10524" l="71556" r="0" t="70739"/>
          <a:stretch/>
        </p:blipFill>
        <p:spPr>
          <a:xfrm>
            <a:off x="50950" y="4372473"/>
            <a:ext cx="2660674" cy="689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sz="5000">
                <a:latin typeface="Open Sans"/>
                <a:ea typeface="Open Sans"/>
                <a:cs typeface="Open Sans"/>
                <a:sym typeface="Open Sans"/>
              </a:rPr>
              <a:t>Appointment of Captains</a:t>
            </a:r>
            <a:endParaRPr sz="5000">
              <a:latin typeface="Open Sans"/>
              <a:ea typeface="Open Sans"/>
              <a:cs typeface="Open Sans"/>
              <a:sym typeface="Open Sans"/>
            </a:endParaRPr>
          </a:p>
        </p:txBody>
      </p:sp>
      <p:pic>
        <p:nvPicPr>
          <p:cNvPr id="183" name="Google Shape;183;p29"/>
          <p:cNvPicPr preferRelativeResize="0"/>
          <p:nvPr/>
        </p:nvPicPr>
        <p:blipFill>
          <a:blip r:embed="rId3">
            <a:alphaModFix/>
          </a:blip>
          <a:stretch>
            <a:fillRect/>
          </a:stretch>
        </p:blipFill>
        <p:spPr>
          <a:xfrm>
            <a:off x="7045228" y="172325"/>
            <a:ext cx="1948075" cy="740275"/>
          </a:xfrm>
          <a:prstGeom prst="rect">
            <a:avLst/>
          </a:prstGeom>
          <a:noFill/>
          <a:ln>
            <a:noFill/>
          </a:ln>
        </p:spPr>
      </p:pic>
      <p:sp>
        <p:nvSpPr>
          <p:cNvPr id="184" name="Google Shape;184;p29"/>
          <p:cNvSpPr/>
          <p:nvPr/>
        </p:nvSpPr>
        <p:spPr>
          <a:xfrm>
            <a:off x="7682850" y="4592850"/>
            <a:ext cx="1464300" cy="550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5" name="Google Shape;185;p29"/>
          <p:cNvPicPr preferRelativeResize="0"/>
          <p:nvPr/>
        </p:nvPicPr>
        <p:blipFill rotWithShape="1">
          <a:blip r:embed="rId4">
            <a:alphaModFix/>
          </a:blip>
          <a:srcRect b="26524" l="78929" r="9574" t="58515"/>
          <a:stretch/>
        </p:blipFill>
        <p:spPr>
          <a:xfrm>
            <a:off x="7253650" y="4393495"/>
            <a:ext cx="1464300" cy="750004"/>
          </a:xfrm>
          <a:prstGeom prst="rect">
            <a:avLst/>
          </a:prstGeom>
          <a:noFill/>
          <a:ln>
            <a:noFill/>
          </a:ln>
        </p:spPr>
      </p:pic>
      <p:pic>
        <p:nvPicPr>
          <p:cNvPr id="186" name="Google Shape;186;p29"/>
          <p:cNvPicPr preferRelativeResize="0"/>
          <p:nvPr/>
        </p:nvPicPr>
        <p:blipFill rotWithShape="1">
          <a:blip r:embed="rId4">
            <a:alphaModFix/>
          </a:blip>
          <a:srcRect b="10524" l="71556" r="0" t="70739"/>
          <a:stretch/>
        </p:blipFill>
        <p:spPr>
          <a:xfrm>
            <a:off x="50950" y="4372473"/>
            <a:ext cx="2660674" cy="689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0"/>
          <p:cNvPicPr preferRelativeResize="0"/>
          <p:nvPr/>
        </p:nvPicPr>
        <p:blipFill>
          <a:blip r:embed="rId3">
            <a:alphaModFix/>
          </a:blip>
          <a:stretch>
            <a:fillRect/>
          </a:stretch>
        </p:blipFill>
        <p:spPr>
          <a:xfrm>
            <a:off x="7848601" y="4651250"/>
            <a:ext cx="1295400" cy="492250"/>
          </a:xfrm>
          <a:prstGeom prst="rect">
            <a:avLst/>
          </a:prstGeom>
          <a:noFill/>
          <a:ln>
            <a:noFill/>
          </a:ln>
        </p:spPr>
      </p:pic>
      <p:sp>
        <p:nvSpPr>
          <p:cNvPr id="192" name="Google Shape;19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Captains &amp; Vice Captains 2023/24</a:t>
            </a:r>
            <a:endParaRPr/>
          </a:p>
        </p:txBody>
      </p:sp>
      <p:graphicFrame>
        <p:nvGraphicFramePr>
          <p:cNvPr id="193" name="Google Shape;193;p30"/>
          <p:cNvGraphicFramePr/>
          <p:nvPr/>
        </p:nvGraphicFramePr>
        <p:xfrm>
          <a:off x="414359" y="1700664"/>
          <a:ext cx="3000000" cy="3000000"/>
        </p:xfrm>
        <a:graphic>
          <a:graphicData uri="http://schemas.openxmlformats.org/drawingml/2006/table">
            <a:tbl>
              <a:tblPr bandRow="1" firstRow="1">
                <a:noFill/>
                <a:tableStyleId>{16A6A7E7-726D-48F2-8856-5062DD24024A}</a:tableStyleId>
              </a:tblPr>
              <a:tblGrid>
                <a:gridCol w="1636050"/>
                <a:gridCol w="2975025"/>
                <a:gridCol w="2975025"/>
              </a:tblGrid>
              <a:tr h="396250">
                <a:tc>
                  <a:txBody>
                    <a:bodyPr/>
                    <a:lstStyle/>
                    <a:p>
                      <a:pPr indent="0" lvl="0" marL="0" marR="0" rtl="0" algn="ctr">
                        <a:spcBef>
                          <a:spcPts val="0"/>
                        </a:spcBef>
                        <a:spcAft>
                          <a:spcPts val="0"/>
                        </a:spcAft>
                        <a:buNone/>
                      </a:pPr>
                      <a:r>
                        <a:t/>
                      </a:r>
                      <a:endParaRPr sz="2000">
                        <a:solidFill>
                          <a:srgbClr val="FFFFFF"/>
                        </a:solidFill>
                      </a:endParaRPr>
                    </a:p>
                  </a:txBody>
                  <a:tcPr marT="45725" marB="45725" marR="91450" marL="91450">
                    <a:solidFill>
                      <a:srgbClr val="023854"/>
                    </a:solidFill>
                  </a:tcPr>
                </a:tc>
                <a:tc>
                  <a:txBody>
                    <a:bodyPr/>
                    <a:lstStyle/>
                    <a:p>
                      <a:pPr indent="0" lvl="0" marL="0" marR="0" rtl="0" algn="ctr">
                        <a:spcBef>
                          <a:spcPts val="0"/>
                        </a:spcBef>
                        <a:spcAft>
                          <a:spcPts val="0"/>
                        </a:spcAft>
                        <a:buNone/>
                      </a:pPr>
                      <a:r>
                        <a:rPr lang="en-GB" sz="2000">
                          <a:solidFill>
                            <a:srgbClr val="FFFFFF"/>
                          </a:solidFill>
                        </a:rPr>
                        <a:t>Girls</a:t>
                      </a:r>
                      <a:endParaRPr sz="2000">
                        <a:solidFill>
                          <a:srgbClr val="FFFFFF"/>
                        </a:solidFill>
                      </a:endParaRPr>
                    </a:p>
                  </a:txBody>
                  <a:tcPr marT="45725" marB="45725" marR="91450" marL="91450">
                    <a:solidFill>
                      <a:srgbClr val="023854"/>
                    </a:solidFill>
                  </a:tcPr>
                </a:tc>
                <a:tc>
                  <a:txBody>
                    <a:bodyPr/>
                    <a:lstStyle/>
                    <a:p>
                      <a:pPr indent="0" lvl="0" marL="0" marR="0" rtl="0" algn="ctr">
                        <a:spcBef>
                          <a:spcPts val="0"/>
                        </a:spcBef>
                        <a:spcAft>
                          <a:spcPts val="0"/>
                        </a:spcAft>
                        <a:buNone/>
                      </a:pPr>
                      <a:r>
                        <a:rPr lang="en-GB" sz="2000">
                          <a:solidFill>
                            <a:srgbClr val="FFFFFF"/>
                          </a:solidFill>
                        </a:rPr>
                        <a:t>Boys</a:t>
                      </a:r>
                      <a:endParaRPr sz="2000">
                        <a:solidFill>
                          <a:srgbClr val="FFFFFF"/>
                        </a:solidFill>
                      </a:endParaRPr>
                    </a:p>
                  </a:txBody>
                  <a:tcPr marT="45725" marB="45725" marR="91450" marL="91450">
                    <a:solidFill>
                      <a:srgbClr val="023854"/>
                    </a:solidFill>
                  </a:tcPr>
                </a:tc>
              </a:tr>
              <a:tr h="375925">
                <a:tc>
                  <a:txBody>
                    <a:bodyPr/>
                    <a:lstStyle/>
                    <a:p>
                      <a:pPr indent="0" lvl="0" marL="0" marR="0" rtl="0" algn="ctr">
                        <a:spcBef>
                          <a:spcPts val="0"/>
                        </a:spcBef>
                        <a:spcAft>
                          <a:spcPts val="0"/>
                        </a:spcAft>
                        <a:buNone/>
                      </a:pPr>
                      <a:r>
                        <a:rPr b="1" lang="en-GB" sz="1900"/>
                        <a:t>Captains</a:t>
                      </a:r>
                      <a:endParaRPr b="1" sz="1900"/>
                    </a:p>
                  </a:txBody>
                  <a:tcPr marT="45725" marB="45725" marR="91450" marL="91450"/>
                </a:tc>
                <a:tc>
                  <a:txBody>
                    <a:bodyPr/>
                    <a:lstStyle/>
                    <a:p>
                      <a:pPr indent="0" lvl="0" marL="0" marR="0" rtl="0" algn="ctr">
                        <a:spcBef>
                          <a:spcPts val="0"/>
                        </a:spcBef>
                        <a:spcAft>
                          <a:spcPts val="0"/>
                        </a:spcAft>
                        <a:buNone/>
                      </a:pPr>
                      <a:r>
                        <a:rPr b="1" lang="en-GB" sz="1900"/>
                        <a:t>Louise Birmingham</a:t>
                      </a:r>
                      <a:endParaRPr b="1" sz="1900"/>
                    </a:p>
                  </a:txBody>
                  <a:tcPr marT="45725" marB="45725" marR="91450" marL="91450"/>
                </a:tc>
                <a:tc>
                  <a:txBody>
                    <a:bodyPr/>
                    <a:lstStyle/>
                    <a:p>
                      <a:pPr indent="0" lvl="0" marL="0" marR="0" rtl="0" algn="ctr">
                        <a:spcBef>
                          <a:spcPts val="0"/>
                        </a:spcBef>
                        <a:spcAft>
                          <a:spcPts val="0"/>
                        </a:spcAft>
                        <a:buNone/>
                      </a:pPr>
                      <a:r>
                        <a:rPr b="1" lang="en-GB" sz="1900"/>
                        <a:t>Jack Norman</a:t>
                      </a:r>
                      <a:endParaRPr b="1" sz="1900"/>
                    </a:p>
                  </a:txBody>
                  <a:tcPr marT="45725" marB="45725" marR="91450" marL="91450"/>
                </a:tc>
              </a:tr>
              <a:tr h="375925">
                <a:tc>
                  <a:txBody>
                    <a:bodyPr/>
                    <a:lstStyle/>
                    <a:p>
                      <a:pPr indent="0" lvl="0" marL="0" marR="0" rtl="0" algn="ctr">
                        <a:spcBef>
                          <a:spcPts val="0"/>
                        </a:spcBef>
                        <a:spcAft>
                          <a:spcPts val="0"/>
                        </a:spcAft>
                        <a:buNone/>
                      </a:pPr>
                      <a:r>
                        <a:t/>
                      </a:r>
                      <a:endParaRPr sz="1900"/>
                    </a:p>
                  </a:txBody>
                  <a:tcPr marT="45725" marB="45725" marR="91450" marL="91450"/>
                </a:tc>
                <a:tc>
                  <a:txBody>
                    <a:bodyPr/>
                    <a:lstStyle/>
                    <a:p>
                      <a:pPr indent="0" lvl="0" marL="0" marR="0" rtl="0" algn="l">
                        <a:spcBef>
                          <a:spcPts val="0"/>
                        </a:spcBef>
                        <a:spcAft>
                          <a:spcPts val="0"/>
                        </a:spcAft>
                        <a:buNone/>
                      </a:pPr>
                      <a:r>
                        <a:t/>
                      </a:r>
                      <a:endParaRPr sz="1900"/>
                    </a:p>
                  </a:txBody>
                  <a:tcPr marT="45725" marB="45725" marR="91450" marL="91450"/>
                </a:tc>
                <a:tc>
                  <a:txBody>
                    <a:bodyPr/>
                    <a:lstStyle/>
                    <a:p>
                      <a:pPr indent="0" lvl="0" marL="0" marR="0" rtl="0" algn="ctr">
                        <a:spcBef>
                          <a:spcPts val="0"/>
                        </a:spcBef>
                        <a:spcAft>
                          <a:spcPts val="0"/>
                        </a:spcAft>
                        <a:buNone/>
                      </a:pPr>
                      <a:r>
                        <a:t/>
                      </a:r>
                      <a:endParaRPr sz="1900"/>
                    </a:p>
                  </a:txBody>
                  <a:tcPr marT="45725" marB="45725" marR="91450" marL="91450"/>
                </a:tc>
              </a:tr>
              <a:tr h="375925">
                <a:tc>
                  <a:txBody>
                    <a:bodyPr/>
                    <a:lstStyle/>
                    <a:p>
                      <a:pPr indent="0" lvl="0" marL="0" marR="0" rtl="0" algn="ctr">
                        <a:spcBef>
                          <a:spcPts val="0"/>
                        </a:spcBef>
                        <a:spcAft>
                          <a:spcPts val="0"/>
                        </a:spcAft>
                        <a:buNone/>
                      </a:pPr>
                      <a:r>
                        <a:rPr b="1" lang="en-GB" sz="1900"/>
                        <a:t>Vice Captains</a:t>
                      </a:r>
                      <a:endParaRPr b="1" sz="1900"/>
                    </a:p>
                  </a:txBody>
                  <a:tcPr marT="45725" marB="45725" marR="91450" marL="91450"/>
                </a:tc>
                <a:tc>
                  <a:txBody>
                    <a:bodyPr/>
                    <a:lstStyle/>
                    <a:p>
                      <a:pPr indent="0" lvl="0" marL="0" marR="0" rtl="0" algn="ctr">
                        <a:spcBef>
                          <a:spcPts val="0"/>
                        </a:spcBef>
                        <a:spcAft>
                          <a:spcPts val="0"/>
                        </a:spcAft>
                        <a:buNone/>
                      </a:pPr>
                      <a:r>
                        <a:rPr b="1" lang="en-GB" sz="1900"/>
                        <a:t>Freya Dodd</a:t>
                      </a:r>
                      <a:endParaRPr b="1" sz="1900"/>
                    </a:p>
                  </a:txBody>
                  <a:tcPr marT="45725" marB="45725" marR="91450" marL="91450"/>
                </a:tc>
                <a:tc>
                  <a:txBody>
                    <a:bodyPr/>
                    <a:lstStyle/>
                    <a:p>
                      <a:pPr indent="0" lvl="0" marL="0" marR="0" rtl="0" algn="ctr">
                        <a:spcBef>
                          <a:spcPts val="0"/>
                        </a:spcBef>
                        <a:spcAft>
                          <a:spcPts val="0"/>
                        </a:spcAft>
                        <a:buNone/>
                      </a:pPr>
                      <a:r>
                        <a:rPr b="1" lang="en-GB" sz="1900"/>
                        <a:t>James Rampley</a:t>
                      </a:r>
                      <a:endParaRPr b="1" sz="1900"/>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sz="5000">
                <a:latin typeface="Open Sans"/>
                <a:ea typeface="Open Sans"/>
                <a:cs typeface="Open Sans"/>
                <a:sym typeface="Open Sans"/>
              </a:rPr>
              <a:t>Election of Committee</a:t>
            </a:r>
            <a:endParaRPr sz="5000">
              <a:latin typeface="Open Sans"/>
              <a:ea typeface="Open Sans"/>
              <a:cs typeface="Open Sans"/>
              <a:sym typeface="Open Sans"/>
            </a:endParaRPr>
          </a:p>
        </p:txBody>
      </p:sp>
      <p:pic>
        <p:nvPicPr>
          <p:cNvPr id="199" name="Google Shape;199;p31"/>
          <p:cNvPicPr preferRelativeResize="0"/>
          <p:nvPr/>
        </p:nvPicPr>
        <p:blipFill>
          <a:blip r:embed="rId3">
            <a:alphaModFix/>
          </a:blip>
          <a:stretch>
            <a:fillRect/>
          </a:stretch>
        </p:blipFill>
        <p:spPr>
          <a:xfrm>
            <a:off x="7045228" y="172325"/>
            <a:ext cx="1948075" cy="740275"/>
          </a:xfrm>
          <a:prstGeom prst="rect">
            <a:avLst/>
          </a:prstGeom>
          <a:noFill/>
          <a:ln>
            <a:noFill/>
          </a:ln>
        </p:spPr>
      </p:pic>
      <p:sp>
        <p:nvSpPr>
          <p:cNvPr id="200" name="Google Shape;200;p31"/>
          <p:cNvSpPr/>
          <p:nvPr/>
        </p:nvSpPr>
        <p:spPr>
          <a:xfrm>
            <a:off x="7682850" y="4592850"/>
            <a:ext cx="1464300" cy="550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31"/>
          <p:cNvPicPr preferRelativeResize="0"/>
          <p:nvPr/>
        </p:nvPicPr>
        <p:blipFill rotWithShape="1">
          <a:blip r:embed="rId4">
            <a:alphaModFix/>
          </a:blip>
          <a:srcRect b="26524" l="78929" r="9574" t="58515"/>
          <a:stretch/>
        </p:blipFill>
        <p:spPr>
          <a:xfrm>
            <a:off x="7253650" y="4393495"/>
            <a:ext cx="1464300" cy="750004"/>
          </a:xfrm>
          <a:prstGeom prst="rect">
            <a:avLst/>
          </a:prstGeom>
          <a:noFill/>
          <a:ln>
            <a:noFill/>
          </a:ln>
        </p:spPr>
      </p:pic>
      <p:pic>
        <p:nvPicPr>
          <p:cNvPr id="202" name="Google Shape;202;p31"/>
          <p:cNvPicPr preferRelativeResize="0"/>
          <p:nvPr/>
        </p:nvPicPr>
        <p:blipFill rotWithShape="1">
          <a:blip r:embed="rId4">
            <a:alphaModFix/>
          </a:blip>
          <a:srcRect b="10524" l="71556" r="0" t="70739"/>
          <a:stretch/>
        </p:blipFill>
        <p:spPr>
          <a:xfrm>
            <a:off x="50950" y="4372473"/>
            <a:ext cx="2660674" cy="689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2"/>
          <p:cNvPicPr preferRelativeResize="0"/>
          <p:nvPr/>
        </p:nvPicPr>
        <p:blipFill>
          <a:blip r:embed="rId3">
            <a:alphaModFix/>
          </a:blip>
          <a:stretch>
            <a:fillRect/>
          </a:stretch>
        </p:blipFill>
        <p:spPr>
          <a:xfrm>
            <a:off x="7848601" y="4651250"/>
            <a:ext cx="1295400" cy="492250"/>
          </a:xfrm>
          <a:prstGeom prst="rect">
            <a:avLst/>
          </a:prstGeom>
          <a:noFill/>
          <a:ln>
            <a:noFill/>
          </a:ln>
        </p:spPr>
      </p:pic>
      <p:graphicFrame>
        <p:nvGraphicFramePr>
          <p:cNvPr id="208" name="Google Shape;208;p32"/>
          <p:cNvGraphicFramePr/>
          <p:nvPr/>
        </p:nvGraphicFramePr>
        <p:xfrm>
          <a:off x="412627" y="1100487"/>
          <a:ext cx="3000000" cy="3000000"/>
        </p:xfrm>
        <a:graphic>
          <a:graphicData uri="http://schemas.openxmlformats.org/drawingml/2006/table">
            <a:tbl>
              <a:tblPr bandRow="1" firstRow="1">
                <a:noFill/>
                <a:tableStyleId>{16A6A7E7-726D-48F2-8856-5062DD24024A}</a:tableStyleId>
              </a:tblPr>
              <a:tblGrid>
                <a:gridCol w="3511225"/>
                <a:gridCol w="2436675"/>
              </a:tblGrid>
              <a:tr h="304800">
                <a:tc>
                  <a:txBody>
                    <a:bodyPr/>
                    <a:lstStyle/>
                    <a:p>
                      <a:pPr indent="0" lvl="0" marL="0" marR="0" rtl="0" algn="l">
                        <a:spcBef>
                          <a:spcPts val="0"/>
                        </a:spcBef>
                        <a:spcAft>
                          <a:spcPts val="0"/>
                        </a:spcAft>
                        <a:buNone/>
                      </a:pPr>
                      <a:r>
                        <a:rPr b="0" lang="en-GB" sz="1400">
                          <a:solidFill>
                            <a:srgbClr val="FFFFFF"/>
                          </a:solidFill>
                          <a:latin typeface="Open Sans"/>
                          <a:ea typeface="Open Sans"/>
                          <a:cs typeface="Open Sans"/>
                          <a:sym typeface="Open Sans"/>
                        </a:rPr>
                        <a:t>Role</a:t>
                      </a:r>
                      <a:endParaRPr b="0" sz="1400">
                        <a:solidFill>
                          <a:srgbClr val="FFFFFF"/>
                        </a:solidFill>
                        <a:latin typeface="Open Sans"/>
                        <a:ea typeface="Open Sans"/>
                        <a:cs typeface="Open Sans"/>
                        <a:sym typeface="Open Sans"/>
                      </a:endParaRPr>
                    </a:p>
                  </a:txBody>
                  <a:tcPr marT="45725" marB="45725" marR="91450" marL="91450">
                    <a:lnB cap="flat" cmpd="sng" w="38100">
                      <a:solidFill>
                        <a:srgbClr val="D9D9D9"/>
                      </a:solidFill>
                      <a:prstDash val="solid"/>
                      <a:round/>
                      <a:headEnd len="sm" w="sm" type="none"/>
                      <a:tailEnd len="sm" w="sm" type="none"/>
                    </a:lnB>
                    <a:solidFill>
                      <a:srgbClr val="023854"/>
                    </a:solidFill>
                  </a:tcPr>
                </a:tc>
                <a:tc>
                  <a:txBody>
                    <a:bodyPr/>
                    <a:lstStyle/>
                    <a:p>
                      <a:pPr indent="0" lvl="0" marL="0" marR="0" rtl="0" algn="l">
                        <a:spcBef>
                          <a:spcPts val="0"/>
                        </a:spcBef>
                        <a:spcAft>
                          <a:spcPts val="0"/>
                        </a:spcAft>
                        <a:buNone/>
                      </a:pPr>
                      <a:r>
                        <a:rPr b="0" lang="en-GB" sz="1400">
                          <a:solidFill>
                            <a:srgbClr val="FFFFFF"/>
                          </a:solidFill>
                          <a:latin typeface="Open Sans"/>
                          <a:ea typeface="Open Sans"/>
                          <a:cs typeface="Open Sans"/>
                          <a:sym typeface="Open Sans"/>
                        </a:rPr>
                        <a:t>Proposed</a:t>
                      </a:r>
                      <a:endParaRPr b="0" sz="1400">
                        <a:solidFill>
                          <a:srgbClr val="FFFFFF"/>
                        </a:solidFill>
                        <a:latin typeface="Open Sans"/>
                        <a:ea typeface="Open Sans"/>
                        <a:cs typeface="Open Sans"/>
                        <a:sym typeface="Open Sans"/>
                      </a:endParaRPr>
                    </a:p>
                  </a:txBody>
                  <a:tcPr marT="45725" marB="45725" marR="91450" marL="91450">
                    <a:lnB cap="flat" cmpd="sng" w="38100">
                      <a:solidFill>
                        <a:srgbClr val="D9D9D9"/>
                      </a:solidFill>
                      <a:prstDash val="solid"/>
                      <a:round/>
                      <a:headEnd len="sm" w="sm" type="none"/>
                      <a:tailEnd len="sm" w="sm" type="none"/>
                    </a:lnB>
                    <a:solidFill>
                      <a:srgbClr val="023854"/>
                    </a:solidFill>
                  </a:tcPr>
                </a:tc>
              </a:tr>
              <a:tr h="274325">
                <a:tc>
                  <a:txBody>
                    <a:bodyPr/>
                    <a:lstStyle/>
                    <a:p>
                      <a:pPr indent="0" lvl="0" marL="0" marR="0" rtl="0" algn="l">
                        <a:spcBef>
                          <a:spcPts val="0"/>
                        </a:spcBef>
                        <a:spcAft>
                          <a:spcPts val="0"/>
                        </a:spcAft>
                        <a:buNone/>
                      </a:pPr>
                      <a:r>
                        <a:rPr lang="en-GB" sz="1200">
                          <a:latin typeface="Open Sans"/>
                          <a:ea typeface="Open Sans"/>
                          <a:cs typeface="Open Sans"/>
                          <a:sym typeface="Open Sans"/>
                        </a:rPr>
                        <a:t>Chair</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381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latin typeface="Open Sans"/>
                          <a:ea typeface="Open Sans"/>
                          <a:cs typeface="Open Sans"/>
                          <a:sym typeface="Open Sans"/>
                        </a:rPr>
                        <a:t>Louise Croft Baker</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381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r>
              <a:tr h="274325">
                <a:tc>
                  <a:txBody>
                    <a:bodyPr/>
                    <a:lstStyle/>
                    <a:p>
                      <a:pPr indent="0" lvl="0" marL="0" marR="0" rtl="0" algn="l">
                        <a:spcBef>
                          <a:spcPts val="0"/>
                        </a:spcBef>
                        <a:spcAft>
                          <a:spcPts val="0"/>
                        </a:spcAft>
                        <a:buNone/>
                      </a:pPr>
                      <a:r>
                        <a:rPr lang="en-GB" sz="1200">
                          <a:latin typeface="Open Sans"/>
                          <a:ea typeface="Open Sans"/>
                          <a:cs typeface="Open Sans"/>
                          <a:sym typeface="Open Sans"/>
                        </a:rPr>
                        <a:t>Vice Chair</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latin typeface="Open Sans"/>
                          <a:ea typeface="Open Sans"/>
                          <a:cs typeface="Open Sans"/>
                          <a:sym typeface="Open Sans"/>
                        </a:rPr>
                        <a:t>Alex Dodd</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r>
              <a:tr h="274325">
                <a:tc>
                  <a:txBody>
                    <a:bodyPr/>
                    <a:lstStyle/>
                    <a:p>
                      <a:pPr indent="0" lvl="0" marL="0" marR="0" rtl="0" algn="l">
                        <a:spcBef>
                          <a:spcPts val="0"/>
                        </a:spcBef>
                        <a:spcAft>
                          <a:spcPts val="0"/>
                        </a:spcAft>
                        <a:buNone/>
                      </a:pPr>
                      <a:r>
                        <a:rPr lang="en-GB" sz="1200">
                          <a:latin typeface="Open Sans"/>
                          <a:ea typeface="Open Sans"/>
                          <a:cs typeface="Open Sans"/>
                          <a:sym typeface="Open Sans"/>
                        </a:rPr>
                        <a:t>Club Secretary</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latin typeface="Open Sans"/>
                          <a:ea typeface="Open Sans"/>
                          <a:cs typeface="Open Sans"/>
                          <a:sym typeface="Open Sans"/>
                        </a:rPr>
                        <a:t>Lee King</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r>
              <a:tr h="274325">
                <a:tc>
                  <a:txBody>
                    <a:bodyPr/>
                    <a:lstStyle/>
                    <a:p>
                      <a:pPr indent="0" lvl="0" marL="0" marR="0" rtl="0" algn="l">
                        <a:spcBef>
                          <a:spcPts val="0"/>
                        </a:spcBef>
                        <a:spcAft>
                          <a:spcPts val="0"/>
                        </a:spcAft>
                        <a:buNone/>
                      </a:pPr>
                      <a:r>
                        <a:rPr lang="en-GB" sz="1200">
                          <a:latin typeface="Open Sans"/>
                          <a:ea typeface="Open Sans"/>
                          <a:cs typeface="Open Sans"/>
                          <a:sym typeface="Open Sans"/>
                        </a:rPr>
                        <a:t>Treasurer</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latin typeface="Open Sans"/>
                          <a:ea typeface="Open Sans"/>
                          <a:cs typeface="Open Sans"/>
                          <a:sym typeface="Open Sans"/>
                        </a:rPr>
                        <a:t>Kate Rampley</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r>
              <a:tr h="274325">
                <a:tc>
                  <a:txBody>
                    <a:bodyPr/>
                    <a:lstStyle/>
                    <a:p>
                      <a:pPr indent="0" lvl="0" marL="0" marR="0" rtl="0" algn="l">
                        <a:spcBef>
                          <a:spcPts val="0"/>
                        </a:spcBef>
                        <a:spcAft>
                          <a:spcPts val="0"/>
                        </a:spcAft>
                        <a:buNone/>
                      </a:pPr>
                      <a:r>
                        <a:rPr lang="en-GB" sz="1200">
                          <a:latin typeface="Open Sans"/>
                          <a:ea typeface="Open Sans"/>
                          <a:cs typeface="Open Sans"/>
                          <a:sym typeface="Open Sans"/>
                        </a:rPr>
                        <a:t>Membership Secretary</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latin typeface="Open Sans"/>
                          <a:ea typeface="Open Sans"/>
                          <a:cs typeface="Open Sans"/>
                          <a:sym typeface="Open Sans"/>
                        </a:rPr>
                        <a:t>Charlotte Clark</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r>
              <a:tr h="274325">
                <a:tc>
                  <a:txBody>
                    <a:bodyPr/>
                    <a:lstStyle/>
                    <a:p>
                      <a:pPr indent="0" lvl="0" marL="0" marR="0" rtl="0" algn="l">
                        <a:spcBef>
                          <a:spcPts val="0"/>
                        </a:spcBef>
                        <a:spcAft>
                          <a:spcPts val="0"/>
                        </a:spcAft>
                        <a:buNone/>
                      </a:pPr>
                      <a:r>
                        <a:rPr lang="en-GB" sz="1200">
                          <a:latin typeface="Open Sans"/>
                          <a:ea typeface="Open Sans"/>
                          <a:cs typeface="Open Sans"/>
                          <a:sym typeface="Open Sans"/>
                        </a:rPr>
                        <a:t>Head Coach</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latin typeface="Open Sans"/>
                          <a:ea typeface="Open Sans"/>
                          <a:cs typeface="Open Sans"/>
                          <a:sym typeface="Open Sans"/>
                        </a:rPr>
                        <a:t>Mark Simms</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r>
              <a:tr h="274325">
                <a:tc>
                  <a:txBody>
                    <a:bodyPr/>
                    <a:lstStyle/>
                    <a:p>
                      <a:pPr indent="0" lvl="0" marL="0" marR="0" rtl="0" algn="l">
                        <a:spcBef>
                          <a:spcPts val="0"/>
                        </a:spcBef>
                        <a:spcAft>
                          <a:spcPts val="0"/>
                        </a:spcAft>
                        <a:buNone/>
                      </a:pPr>
                      <a:r>
                        <a:rPr lang="en-GB" sz="1200">
                          <a:latin typeface="Open Sans"/>
                          <a:ea typeface="Open Sans"/>
                          <a:cs typeface="Open Sans"/>
                          <a:sym typeface="Open Sans"/>
                        </a:rPr>
                        <a:t>Officials &amp; Volunteers Secretary</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latin typeface="Open Sans"/>
                          <a:ea typeface="Open Sans"/>
                          <a:cs typeface="Open Sans"/>
                          <a:sym typeface="Open Sans"/>
                        </a:rPr>
                        <a:t>Jo Sackett</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r>
              <a:tr h="274325">
                <a:tc>
                  <a:txBody>
                    <a:bodyPr/>
                    <a:lstStyle/>
                    <a:p>
                      <a:pPr indent="0" lvl="0" marL="0" marR="0" rtl="0" algn="l">
                        <a:spcBef>
                          <a:spcPts val="0"/>
                        </a:spcBef>
                        <a:spcAft>
                          <a:spcPts val="0"/>
                        </a:spcAft>
                        <a:buNone/>
                      </a:pPr>
                      <a:r>
                        <a:rPr lang="en-GB" sz="1200">
                          <a:latin typeface="Open Sans"/>
                          <a:ea typeface="Open Sans"/>
                          <a:cs typeface="Open Sans"/>
                          <a:sym typeface="Open Sans"/>
                        </a:rPr>
                        <a:t>Galas Secretary</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latin typeface="Open Sans"/>
                          <a:ea typeface="Open Sans"/>
                          <a:cs typeface="Open Sans"/>
                          <a:sym typeface="Open Sans"/>
                        </a:rPr>
                        <a:t>Anna Galloway</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r>
              <a:tr h="274325">
                <a:tc>
                  <a:txBody>
                    <a:bodyPr/>
                    <a:lstStyle/>
                    <a:p>
                      <a:pPr indent="0" lvl="0" marL="0" marR="0" rtl="0" algn="l">
                        <a:spcBef>
                          <a:spcPts val="0"/>
                        </a:spcBef>
                        <a:spcAft>
                          <a:spcPts val="0"/>
                        </a:spcAft>
                        <a:buNone/>
                      </a:pPr>
                      <a:r>
                        <a:rPr lang="en-GB" sz="1200">
                          <a:latin typeface="Open Sans"/>
                          <a:ea typeface="Open Sans"/>
                          <a:cs typeface="Open Sans"/>
                          <a:sym typeface="Open Sans"/>
                        </a:rPr>
                        <a:t>Communications</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latin typeface="Open Sans"/>
                          <a:ea typeface="Open Sans"/>
                          <a:cs typeface="Open Sans"/>
                          <a:sym typeface="Open Sans"/>
                        </a:rPr>
                        <a:t>Sarah Bradford</a:t>
                      </a:r>
                      <a:endParaRPr sz="1200">
                        <a:solidFill>
                          <a:srgbClr val="000000"/>
                        </a:solidFill>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r>
              <a:tr h="274325">
                <a:tc>
                  <a:txBody>
                    <a:bodyPr/>
                    <a:lstStyle/>
                    <a:p>
                      <a:pPr indent="0" lvl="0" marL="0" marR="0" rtl="0" algn="l">
                        <a:spcBef>
                          <a:spcPts val="0"/>
                        </a:spcBef>
                        <a:spcAft>
                          <a:spcPts val="0"/>
                        </a:spcAft>
                        <a:buNone/>
                      </a:pPr>
                      <a:r>
                        <a:rPr lang="en-GB" sz="1200">
                          <a:latin typeface="Open Sans"/>
                          <a:ea typeface="Open Sans"/>
                          <a:cs typeface="Open Sans"/>
                          <a:sym typeface="Open Sans"/>
                        </a:rPr>
                        <a:t>Health &amp; Safety Officer</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latin typeface="Open Sans"/>
                          <a:ea typeface="Open Sans"/>
                          <a:cs typeface="Open Sans"/>
                          <a:sym typeface="Open Sans"/>
                        </a:rPr>
                        <a:t>Will Hook</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r>
              <a:tr h="274325">
                <a:tc>
                  <a:txBody>
                    <a:bodyPr/>
                    <a:lstStyle/>
                    <a:p>
                      <a:pPr indent="0" lvl="0" marL="0" marR="0" rtl="0" algn="l">
                        <a:spcBef>
                          <a:spcPts val="0"/>
                        </a:spcBef>
                        <a:spcAft>
                          <a:spcPts val="0"/>
                        </a:spcAft>
                        <a:buNone/>
                      </a:pPr>
                      <a:r>
                        <a:rPr lang="en-GB" sz="1200">
                          <a:latin typeface="Open Sans"/>
                          <a:ea typeface="Open Sans"/>
                          <a:cs typeface="Open Sans"/>
                          <a:sym typeface="Open Sans"/>
                        </a:rPr>
                        <a:t>Welfare Officer</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latin typeface="Open Sans"/>
                          <a:ea typeface="Open Sans"/>
                          <a:cs typeface="Open Sans"/>
                          <a:sym typeface="Open Sans"/>
                        </a:rPr>
                        <a:t>Helen Burton</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r>
              <a:tr h="274325">
                <a:tc>
                  <a:txBody>
                    <a:bodyPr/>
                    <a:lstStyle/>
                    <a:p>
                      <a:pPr indent="0" lvl="0" marL="0" marR="0" rtl="0" algn="l">
                        <a:spcBef>
                          <a:spcPts val="0"/>
                        </a:spcBef>
                        <a:spcAft>
                          <a:spcPts val="0"/>
                        </a:spcAft>
                        <a:buNone/>
                      </a:pPr>
                      <a:r>
                        <a:rPr lang="en-GB" sz="1200">
                          <a:latin typeface="Open Sans"/>
                          <a:ea typeface="Open Sans"/>
                          <a:cs typeface="Open Sans"/>
                          <a:sym typeface="Open Sans"/>
                        </a:rPr>
                        <a:t>Policies &amp; SwimMark</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latin typeface="Open Sans"/>
                          <a:ea typeface="Open Sans"/>
                          <a:cs typeface="Open Sans"/>
                          <a:sym typeface="Open Sans"/>
                        </a:rPr>
                        <a:t>Ruth Reed</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r>
              <a:tr h="274325">
                <a:tc>
                  <a:txBody>
                    <a:bodyPr/>
                    <a:lstStyle/>
                    <a:p>
                      <a:pPr indent="0" lvl="0" marL="0" marR="0" rtl="0" algn="l">
                        <a:spcBef>
                          <a:spcPts val="0"/>
                        </a:spcBef>
                        <a:spcAft>
                          <a:spcPts val="0"/>
                        </a:spcAft>
                        <a:buNone/>
                      </a:pPr>
                      <a:r>
                        <a:rPr lang="en-GB" sz="1200">
                          <a:latin typeface="Open Sans"/>
                          <a:ea typeface="Open Sans"/>
                          <a:cs typeface="Open Sans"/>
                          <a:sym typeface="Open Sans"/>
                        </a:rPr>
                        <a:t>Fundraising &amp; Sponsorship</a:t>
                      </a:r>
                      <a:endParaRPr sz="1200">
                        <a:latin typeface="Open Sans"/>
                        <a:ea typeface="Open Sans"/>
                        <a:cs typeface="Open Sans"/>
                        <a:sym typeface="Open Sans"/>
                      </a:endParaRPr>
                    </a:p>
                  </a:txBody>
                  <a:tcPr marT="45725" marB="45725" marR="91450" marL="9145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latin typeface="Open Sans"/>
                          <a:ea typeface="Open Sans"/>
                          <a:cs typeface="Open Sans"/>
                          <a:sym typeface="Open Sans"/>
                        </a:rPr>
                        <a:t>Jo Norman</a:t>
                      </a:r>
                      <a:endParaRPr sz="1200">
                        <a:solidFill>
                          <a:srgbClr val="000000"/>
                        </a:solidFill>
                        <a:latin typeface="Open Sans"/>
                        <a:ea typeface="Open Sans"/>
                        <a:cs typeface="Open Sans"/>
                        <a:sym typeface="Open Sans"/>
                      </a:endParaRPr>
                    </a:p>
                  </a:txBody>
                  <a:tcPr marT="45725" marB="45725" marR="91450" marL="91450">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solidFill>
                      <a:schemeClr val="lt1"/>
                    </a:solidFill>
                  </a:tcPr>
                </a:tc>
              </a:tr>
            </a:tbl>
          </a:graphicData>
        </a:graphic>
      </p:graphicFrame>
      <p:sp>
        <p:nvSpPr>
          <p:cNvPr id="209" name="Google Shape;20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Open Sans"/>
                <a:ea typeface="Open Sans"/>
                <a:cs typeface="Open Sans"/>
                <a:sym typeface="Open Sans"/>
              </a:rPr>
              <a:t>Election of Committee 23/24</a:t>
            </a: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7848601" y="4651250"/>
            <a:ext cx="1295400" cy="492250"/>
          </a:xfrm>
          <a:prstGeom prst="rect">
            <a:avLst/>
          </a:prstGeom>
          <a:noFill/>
          <a:ln>
            <a:noFill/>
          </a:ln>
        </p:spPr>
      </p:pic>
      <p:sp>
        <p:nvSpPr>
          <p:cNvPr id="70" name="Google Shape;70;p15"/>
          <p:cNvSpPr txBox="1"/>
          <p:nvPr/>
        </p:nvSpPr>
        <p:spPr>
          <a:xfrm>
            <a:off x="192500" y="1226825"/>
            <a:ext cx="6726000" cy="2986200"/>
          </a:xfrm>
          <a:prstGeom prst="rect">
            <a:avLst/>
          </a:prstGeom>
          <a:noFill/>
          <a:ln>
            <a:noFill/>
          </a:ln>
        </p:spPr>
        <p:txBody>
          <a:bodyPr anchorCtr="0" anchor="t" bIns="91425" lIns="91425" spcFirstLastPara="1" rIns="91425" wrap="square" tIns="91425">
            <a:spAutoFit/>
          </a:bodyPr>
          <a:lstStyle/>
          <a:p>
            <a:pPr indent="-317500" lvl="0" marL="457200" rtl="0" algn="l">
              <a:lnSpc>
                <a:spcPct val="200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Welcome</a:t>
            </a:r>
            <a:endParaRPr>
              <a:solidFill>
                <a:schemeClr val="dk1"/>
              </a:solidFill>
              <a:latin typeface="Open Sans"/>
              <a:ea typeface="Open Sans"/>
              <a:cs typeface="Open Sans"/>
              <a:sym typeface="Open Sans"/>
            </a:endParaRPr>
          </a:p>
          <a:p>
            <a:pPr indent="-317500" lvl="0" marL="457200" rtl="0" algn="l">
              <a:lnSpc>
                <a:spcPct val="200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Chair’s Report</a:t>
            </a:r>
            <a:endParaRPr>
              <a:solidFill>
                <a:schemeClr val="dk1"/>
              </a:solidFill>
              <a:latin typeface="Open Sans"/>
              <a:ea typeface="Open Sans"/>
              <a:cs typeface="Open Sans"/>
              <a:sym typeface="Open Sans"/>
            </a:endParaRPr>
          </a:p>
          <a:p>
            <a:pPr indent="-317500" lvl="0" marL="457200" rtl="0" algn="l">
              <a:lnSpc>
                <a:spcPct val="200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Treasurer’s Report</a:t>
            </a:r>
            <a:endParaRPr>
              <a:solidFill>
                <a:schemeClr val="dk1"/>
              </a:solidFill>
              <a:latin typeface="Open Sans"/>
              <a:ea typeface="Open Sans"/>
              <a:cs typeface="Open Sans"/>
              <a:sym typeface="Open Sans"/>
            </a:endParaRPr>
          </a:p>
          <a:p>
            <a:pPr indent="-317500" lvl="0" marL="457200" rtl="0" algn="l">
              <a:lnSpc>
                <a:spcPct val="200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Head Coach’s Report</a:t>
            </a:r>
            <a:endParaRPr>
              <a:solidFill>
                <a:schemeClr val="dk1"/>
              </a:solidFill>
              <a:latin typeface="Open Sans"/>
              <a:ea typeface="Open Sans"/>
              <a:cs typeface="Open Sans"/>
              <a:sym typeface="Open Sans"/>
            </a:endParaRPr>
          </a:p>
          <a:p>
            <a:pPr indent="-317500" lvl="0" marL="457200" rtl="0" algn="l">
              <a:lnSpc>
                <a:spcPct val="200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Appointment of 2023/24 Captains &amp; Vice Captains</a:t>
            </a:r>
            <a:endParaRPr>
              <a:solidFill>
                <a:schemeClr val="dk1"/>
              </a:solidFill>
              <a:latin typeface="Open Sans"/>
              <a:ea typeface="Open Sans"/>
              <a:cs typeface="Open Sans"/>
              <a:sym typeface="Open Sans"/>
            </a:endParaRPr>
          </a:p>
          <a:p>
            <a:pPr indent="-317500" lvl="0" marL="457200" rtl="0" algn="l">
              <a:lnSpc>
                <a:spcPct val="200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Election of Committee</a:t>
            </a:r>
            <a:endParaRPr>
              <a:solidFill>
                <a:schemeClr val="dk1"/>
              </a:solidFill>
              <a:latin typeface="Open Sans"/>
              <a:ea typeface="Open Sans"/>
              <a:cs typeface="Open Sans"/>
              <a:sym typeface="Open Sans"/>
            </a:endParaRPr>
          </a:p>
          <a:p>
            <a:pPr indent="-317500" lvl="0" marL="457200" rtl="0" algn="l">
              <a:lnSpc>
                <a:spcPct val="200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Questions and Feedback</a:t>
            </a:r>
            <a:endParaRPr>
              <a:latin typeface="Open Sans"/>
              <a:ea typeface="Open Sans"/>
              <a:cs typeface="Open Sans"/>
              <a:sym typeface="Open Sans"/>
            </a:endParaRPr>
          </a:p>
        </p:txBody>
      </p:sp>
      <p:sp>
        <p:nvSpPr>
          <p:cNvPr id="71" name="Google Shape;71;p15"/>
          <p:cNvSpPr txBox="1"/>
          <p:nvPr>
            <p:ph type="title"/>
          </p:nvPr>
        </p:nvSpPr>
        <p:spPr>
          <a:xfrm>
            <a:off x="311700" y="116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sz="5000">
                <a:latin typeface="Open Sans"/>
                <a:ea typeface="Open Sans"/>
                <a:cs typeface="Open Sans"/>
                <a:sym typeface="Open Sans"/>
              </a:rPr>
              <a:t>Questions &amp; Feedback</a:t>
            </a:r>
            <a:endParaRPr sz="5000">
              <a:latin typeface="Open Sans"/>
              <a:ea typeface="Open Sans"/>
              <a:cs typeface="Open Sans"/>
              <a:sym typeface="Open Sans"/>
            </a:endParaRPr>
          </a:p>
        </p:txBody>
      </p:sp>
      <p:pic>
        <p:nvPicPr>
          <p:cNvPr id="215" name="Google Shape;215;p33"/>
          <p:cNvPicPr preferRelativeResize="0"/>
          <p:nvPr/>
        </p:nvPicPr>
        <p:blipFill>
          <a:blip r:embed="rId3">
            <a:alphaModFix/>
          </a:blip>
          <a:stretch>
            <a:fillRect/>
          </a:stretch>
        </p:blipFill>
        <p:spPr>
          <a:xfrm>
            <a:off x="7045228" y="172325"/>
            <a:ext cx="1948075" cy="740275"/>
          </a:xfrm>
          <a:prstGeom prst="rect">
            <a:avLst/>
          </a:prstGeom>
          <a:noFill/>
          <a:ln>
            <a:noFill/>
          </a:ln>
        </p:spPr>
      </p:pic>
      <p:sp>
        <p:nvSpPr>
          <p:cNvPr id="216" name="Google Shape;216;p33"/>
          <p:cNvSpPr/>
          <p:nvPr/>
        </p:nvSpPr>
        <p:spPr>
          <a:xfrm>
            <a:off x="7682850" y="4592850"/>
            <a:ext cx="1464300" cy="550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7" name="Google Shape;217;p33"/>
          <p:cNvPicPr preferRelativeResize="0"/>
          <p:nvPr/>
        </p:nvPicPr>
        <p:blipFill rotWithShape="1">
          <a:blip r:embed="rId4">
            <a:alphaModFix/>
          </a:blip>
          <a:srcRect b="26524" l="78929" r="9574" t="58515"/>
          <a:stretch/>
        </p:blipFill>
        <p:spPr>
          <a:xfrm>
            <a:off x="7253650" y="4393495"/>
            <a:ext cx="1464300" cy="750004"/>
          </a:xfrm>
          <a:prstGeom prst="rect">
            <a:avLst/>
          </a:prstGeom>
          <a:noFill/>
          <a:ln>
            <a:noFill/>
          </a:ln>
        </p:spPr>
      </p:pic>
      <p:pic>
        <p:nvPicPr>
          <p:cNvPr id="218" name="Google Shape;218;p33"/>
          <p:cNvPicPr preferRelativeResize="0"/>
          <p:nvPr/>
        </p:nvPicPr>
        <p:blipFill rotWithShape="1">
          <a:blip r:embed="rId4">
            <a:alphaModFix/>
          </a:blip>
          <a:srcRect b="10524" l="71556" r="0" t="70739"/>
          <a:stretch/>
        </p:blipFill>
        <p:spPr>
          <a:xfrm>
            <a:off x="50950" y="4372473"/>
            <a:ext cx="2660674" cy="689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sz="5000">
                <a:latin typeface="Open Sans"/>
                <a:ea typeface="Open Sans"/>
                <a:cs typeface="Open Sans"/>
                <a:sym typeface="Open Sans"/>
              </a:rPr>
              <a:t>Chair’s Report</a:t>
            </a:r>
            <a:endParaRPr sz="5000">
              <a:latin typeface="Open Sans"/>
              <a:ea typeface="Open Sans"/>
              <a:cs typeface="Open Sans"/>
              <a:sym typeface="Open Sans"/>
            </a:endParaRPr>
          </a:p>
        </p:txBody>
      </p:sp>
      <p:pic>
        <p:nvPicPr>
          <p:cNvPr id="77" name="Google Shape;77;p16"/>
          <p:cNvPicPr preferRelativeResize="0"/>
          <p:nvPr/>
        </p:nvPicPr>
        <p:blipFill>
          <a:blip r:embed="rId3">
            <a:alphaModFix/>
          </a:blip>
          <a:stretch>
            <a:fillRect/>
          </a:stretch>
        </p:blipFill>
        <p:spPr>
          <a:xfrm>
            <a:off x="7045228" y="172325"/>
            <a:ext cx="1948075" cy="740275"/>
          </a:xfrm>
          <a:prstGeom prst="rect">
            <a:avLst/>
          </a:prstGeom>
          <a:noFill/>
          <a:ln>
            <a:noFill/>
          </a:ln>
        </p:spPr>
      </p:pic>
      <p:sp>
        <p:nvSpPr>
          <p:cNvPr id="78" name="Google Shape;78;p16"/>
          <p:cNvSpPr/>
          <p:nvPr/>
        </p:nvSpPr>
        <p:spPr>
          <a:xfrm>
            <a:off x="7682850" y="4592850"/>
            <a:ext cx="1464300" cy="550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 name="Google Shape;79;p16"/>
          <p:cNvPicPr preferRelativeResize="0"/>
          <p:nvPr/>
        </p:nvPicPr>
        <p:blipFill rotWithShape="1">
          <a:blip r:embed="rId4">
            <a:alphaModFix/>
          </a:blip>
          <a:srcRect b="26524" l="78929" r="9574" t="58515"/>
          <a:stretch/>
        </p:blipFill>
        <p:spPr>
          <a:xfrm>
            <a:off x="7253650" y="4393495"/>
            <a:ext cx="1464300" cy="750004"/>
          </a:xfrm>
          <a:prstGeom prst="rect">
            <a:avLst/>
          </a:prstGeom>
          <a:noFill/>
          <a:ln>
            <a:noFill/>
          </a:ln>
        </p:spPr>
      </p:pic>
      <p:pic>
        <p:nvPicPr>
          <p:cNvPr id="80" name="Google Shape;80;p16"/>
          <p:cNvPicPr preferRelativeResize="0"/>
          <p:nvPr/>
        </p:nvPicPr>
        <p:blipFill rotWithShape="1">
          <a:blip r:embed="rId4">
            <a:alphaModFix/>
          </a:blip>
          <a:srcRect b="10524" l="71556" r="0" t="70739"/>
          <a:stretch/>
        </p:blipFill>
        <p:spPr>
          <a:xfrm>
            <a:off x="50950" y="4372473"/>
            <a:ext cx="2660674" cy="689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7848601" y="4651250"/>
            <a:ext cx="1295400" cy="492250"/>
          </a:xfrm>
          <a:prstGeom prst="rect">
            <a:avLst/>
          </a:prstGeom>
          <a:noFill/>
          <a:ln>
            <a:noFill/>
          </a:ln>
        </p:spPr>
      </p:pic>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Thank you to all our Coaches, Committee &amp; Volunteers</a:t>
            </a:r>
            <a:endParaRPr/>
          </a:p>
        </p:txBody>
      </p:sp>
      <p:pic>
        <p:nvPicPr>
          <p:cNvPr id="87" name="Google Shape;87;p17"/>
          <p:cNvPicPr preferRelativeResize="0"/>
          <p:nvPr/>
        </p:nvPicPr>
        <p:blipFill>
          <a:blip r:embed="rId4">
            <a:alphaModFix/>
          </a:blip>
          <a:stretch>
            <a:fillRect/>
          </a:stretch>
        </p:blipFill>
        <p:spPr>
          <a:xfrm>
            <a:off x="581350" y="1424275"/>
            <a:ext cx="1905000" cy="2095497"/>
          </a:xfrm>
          <a:prstGeom prst="rect">
            <a:avLst/>
          </a:prstGeom>
          <a:noFill/>
          <a:ln>
            <a:noFill/>
          </a:ln>
        </p:spPr>
      </p:pic>
      <p:pic>
        <p:nvPicPr>
          <p:cNvPr id="88" name="Google Shape;88;p17"/>
          <p:cNvPicPr preferRelativeResize="0"/>
          <p:nvPr/>
        </p:nvPicPr>
        <p:blipFill>
          <a:blip r:embed="rId5">
            <a:alphaModFix/>
          </a:blip>
          <a:stretch>
            <a:fillRect/>
          </a:stretch>
        </p:blipFill>
        <p:spPr>
          <a:xfrm>
            <a:off x="2620700" y="1424275"/>
            <a:ext cx="1905000" cy="2095500"/>
          </a:xfrm>
          <a:prstGeom prst="rect">
            <a:avLst/>
          </a:prstGeom>
          <a:noFill/>
          <a:ln>
            <a:noFill/>
          </a:ln>
        </p:spPr>
      </p:pic>
      <p:pic>
        <p:nvPicPr>
          <p:cNvPr id="89" name="Google Shape;89;p17"/>
          <p:cNvPicPr preferRelativeResize="0"/>
          <p:nvPr/>
        </p:nvPicPr>
        <p:blipFill>
          <a:blip r:embed="rId6">
            <a:alphaModFix/>
          </a:blip>
          <a:stretch>
            <a:fillRect/>
          </a:stretch>
        </p:blipFill>
        <p:spPr>
          <a:xfrm>
            <a:off x="4660050" y="1424275"/>
            <a:ext cx="1905000" cy="2095500"/>
          </a:xfrm>
          <a:prstGeom prst="rect">
            <a:avLst/>
          </a:prstGeom>
          <a:noFill/>
          <a:ln>
            <a:noFill/>
          </a:ln>
        </p:spPr>
      </p:pic>
      <p:pic>
        <p:nvPicPr>
          <p:cNvPr id="90" name="Google Shape;90;p17"/>
          <p:cNvPicPr preferRelativeResize="0"/>
          <p:nvPr/>
        </p:nvPicPr>
        <p:blipFill>
          <a:blip r:embed="rId7">
            <a:alphaModFix/>
          </a:blip>
          <a:stretch>
            <a:fillRect/>
          </a:stretch>
        </p:blipFill>
        <p:spPr>
          <a:xfrm>
            <a:off x="6699400" y="1424275"/>
            <a:ext cx="1905000" cy="2095500"/>
          </a:xfrm>
          <a:prstGeom prst="rect">
            <a:avLst/>
          </a:prstGeom>
          <a:noFill/>
          <a:ln>
            <a:noFill/>
          </a:ln>
        </p:spPr>
      </p:pic>
      <p:sp>
        <p:nvSpPr>
          <p:cNvPr id="91" name="Google Shape;91;p17"/>
          <p:cNvSpPr txBox="1"/>
          <p:nvPr/>
        </p:nvSpPr>
        <p:spPr>
          <a:xfrm>
            <a:off x="798125" y="3559072"/>
            <a:ext cx="1231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chemeClr val="dk1"/>
                </a:solidFill>
                <a:latin typeface="Open Sans SemiBold"/>
                <a:ea typeface="Open Sans SemiBold"/>
                <a:cs typeface="Open Sans SemiBold"/>
                <a:sym typeface="Open Sans SemiBold"/>
              </a:rPr>
              <a:t>Mark</a:t>
            </a:r>
            <a:endParaRPr sz="1300">
              <a:solidFill>
                <a:schemeClr val="dk1"/>
              </a:solidFill>
              <a:latin typeface="Open Sans SemiBold"/>
              <a:ea typeface="Open Sans SemiBold"/>
              <a:cs typeface="Open Sans SemiBold"/>
              <a:sym typeface="Open Sans SemiBold"/>
            </a:endParaRPr>
          </a:p>
          <a:p>
            <a:pPr indent="0" lvl="0" marL="0" rtl="0" algn="ctr">
              <a:spcBef>
                <a:spcPts val="0"/>
              </a:spcBef>
              <a:spcAft>
                <a:spcPts val="0"/>
              </a:spcAft>
              <a:buNone/>
            </a:pPr>
            <a:r>
              <a:rPr lang="en-GB" sz="1300">
                <a:solidFill>
                  <a:schemeClr val="dk1"/>
                </a:solidFill>
                <a:latin typeface="Open Sans SemiBold"/>
                <a:ea typeface="Open Sans SemiBold"/>
                <a:cs typeface="Open Sans SemiBold"/>
                <a:sym typeface="Open Sans SemiBold"/>
              </a:rPr>
              <a:t>Head Coach</a:t>
            </a:r>
            <a:endParaRPr sz="1300">
              <a:solidFill>
                <a:schemeClr val="dk1"/>
              </a:solidFill>
              <a:latin typeface="Open Sans SemiBold"/>
              <a:ea typeface="Open Sans SemiBold"/>
              <a:cs typeface="Open Sans SemiBold"/>
              <a:sym typeface="Open Sans SemiBold"/>
            </a:endParaRPr>
          </a:p>
        </p:txBody>
      </p:sp>
      <p:sp>
        <p:nvSpPr>
          <p:cNvPr id="92" name="Google Shape;92;p17"/>
          <p:cNvSpPr txBox="1"/>
          <p:nvPr/>
        </p:nvSpPr>
        <p:spPr>
          <a:xfrm>
            <a:off x="2739250" y="3559075"/>
            <a:ext cx="160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chemeClr val="dk1"/>
                </a:solidFill>
                <a:latin typeface="Open Sans SemiBold"/>
                <a:ea typeface="Open Sans SemiBold"/>
                <a:cs typeface="Open Sans SemiBold"/>
                <a:sym typeface="Open Sans SemiBold"/>
              </a:rPr>
              <a:t>Damian</a:t>
            </a:r>
            <a:endParaRPr sz="1300">
              <a:solidFill>
                <a:schemeClr val="dk1"/>
              </a:solidFill>
              <a:latin typeface="Open Sans SemiBold"/>
              <a:ea typeface="Open Sans SemiBold"/>
              <a:cs typeface="Open Sans SemiBold"/>
              <a:sym typeface="Open Sans SemiBold"/>
            </a:endParaRPr>
          </a:p>
          <a:p>
            <a:pPr indent="0" lvl="0" marL="0" rtl="0" algn="ctr">
              <a:spcBef>
                <a:spcPts val="0"/>
              </a:spcBef>
              <a:spcAft>
                <a:spcPts val="0"/>
              </a:spcAft>
              <a:buNone/>
            </a:pPr>
            <a:r>
              <a:rPr lang="en-GB" sz="1300">
                <a:solidFill>
                  <a:schemeClr val="dk1"/>
                </a:solidFill>
                <a:latin typeface="Open Sans SemiBold"/>
                <a:ea typeface="Open Sans SemiBold"/>
                <a:cs typeface="Open Sans SemiBold"/>
                <a:sym typeface="Open Sans SemiBold"/>
              </a:rPr>
              <a:t>Asst Head Coach</a:t>
            </a:r>
            <a:endParaRPr sz="1300">
              <a:solidFill>
                <a:schemeClr val="dk1"/>
              </a:solidFill>
              <a:latin typeface="Open Sans SemiBold"/>
              <a:ea typeface="Open Sans SemiBold"/>
              <a:cs typeface="Open Sans SemiBold"/>
              <a:sym typeface="Open Sans SemiBold"/>
            </a:endParaRPr>
          </a:p>
        </p:txBody>
      </p:sp>
      <p:sp>
        <p:nvSpPr>
          <p:cNvPr id="93" name="Google Shape;93;p17"/>
          <p:cNvSpPr txBox="1"/>
          <p:nvPr/>
        </p:nvSpPr>
        <p:spPr>
          <a:xfrm>
            <a:off x="4720450" y="3559075"/>
            <a:ext cx="160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chemeClr val="dk1"/>
                </a:solidFill>
                <a:latin typeface="Open Sans SemiBold"/>
                <a:ea typeface="Open Sans SemiBold"/>
                <a:cs typeface="Open Sans SemiBold"/>
                <a:sym typeface="Open Sans SemiBold"/>
              </a:rPr>
              <a:t>Louise</a:t>
            </a:r>
            <a:endParaRPr sz="1300">
              <a:solidFill>
                <a:schemeClr val="dk1"/>
              </a:solidFill>
              <a:latin typeface="Open Sans SemiBold"/>
              <a:ea typeface="Open Sans SemiBold"/>
              <a:cs typeface="Open Sans SemiBold"/>
              <a:sym typeface="Open Sans SemiBold"/>
            </a:endParaRPr>
          </a:p>
          <a:p>
            <a:pPr indent="0" lvl="0" marL="0" rtl="0" algn="ctr">
              <a:spcBef>
                <a:spcPts val="0"/>
              </a:spcBef>
              <a:spcAft>
                <a:spcPts val="0"/>
              </a:spcAft>
              <a:buNone/>
            </a:pPr>
            <a:r>
              <a:rPr lang="en-GB" sz="1300">
                <a:solidFill>
                  <a:schemeClr val="dk1"/>
                </a:solidFill>
                <a:latin typeface="Open Sans SemiBold"/>
                <a:ea typeface="Open Sans SemiBold"/>
                <a:cs typeface="Open Sans SemiBold"/>
                <a:sym typeface="Open Sans SemiBold"/>
              </a:rPr>
              <a:t>Club Chair</a:t>
            </a:r>
            <a:endParaRPr sz="1300">
              <a:solidFill>
                <a:schemeClr val="dk1"/>
              </a:solidFill>
              <a:latin typeface="Open Sans SemiBold"/>
              <a:ea typeface="Open Sans SemiBold"/>
              <a:cs typeface="Open Sans SemiBold"/>
              <a:sym typeface="Open Sans SemiBold"/>
            </a:endParaRPr>
          </a:p>
        </p:txBody>
      </p:sp>
      <p:sp>
        <p:nvSpPr>
          <p:cNvPr id="94" name="Google Shape;94;p17"/>
          <p:cNvSpPr txBox="1"/>
          <p:nvPr/>
        </p:nvSpPr>
        <p:spPr>
          <a:xfrm>
            <a:off x="6854050" y="3559075"/>
            <a:ext cx="160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chemeClr val="dk1"/>
                </a:solidFill>
                <a:latin typeface="Open Sans SemiBold"/>
                <a:ea typeface="Open Sans SemiBold"/>
                <a:cs typeface="Open Sans SemiBold"/>
                <a:sym typeface="Open Sans SemiBold"/>
              </a:rPr>
              <a:t>Alex</a:t>
            </a:r>
            <a:endParaRPr sz="1300">
              <a:solidFill>
                <a:schemeClr val="dk1"/>
              </a:solidFill>
              <a:latin typeface="Open Sans SemiBold"/>
              <a:ea typeface="Open Sans SemiBold"/>
              <a:cs typeface="Open Sans SemiBold"/>
              <a:sym typeface="Open Sans SemiBold"/>
            </a:endParaRPr>
          </a:p>
          <a:p>
            <a:pPr indent="0" lvl="0" marL="0" rtl="0" algn="ctr">
              <a:spcBef>
                <a:spcPts val="0"/>
              </a:spcBef>
              <a:spcAft>
                <a:spcPts val="0"/>
              </a:spcAft>
              <a:buNone/>
            </a:pPr>
            <a:r>
              <a:rPr lang="en-GB" sz="1300">
                <a:solidFill>
                  <a:schemeClr val="dk1"/>
                </a:solidFill>
                <a:latin typeface="Open Sans SemiBold"/>
                <a:ea typeface="Open Sans SemiBold"/>
                <a:cs typeface="Open Sans SemiBold"/>
                <a:sym typeface="Open Sans SemiBold"/>
              </a:rPr>
              <a:t>Asst Club Chair</a:t>
            </a:r>
            <a:endParaRPr sz="1300">
              <a:solidFill>
                <a:schemeClr val="dk1"/>
              </a:solidFill>
              <a:latin typeface="Open Sans SemiBold"/>
              <a:ea typeface="Open Sans SemiBold"/>
              <a:cs typeface="Open Sans SemiBold"/>
              <a:sym typeface="Open Sans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8"/>
          <p:cNvPicPr preferRelativeResize="0"/>
          <p:nvPr/>
        </p:nvPicPr>
        <p:blipFill>
          <a:blip r:embed="rId3">
            <a:alphaModFix/>
          </a:blip>
          <a:stretch>
            <a:fillRect/>
          </a:stretch>
        </p:blipFill>
        <p:spPr>
          <a:xfrm>
            <a:off x="7848601" y="4651250"/>
            <a:ext cx="1295400" cy="492250"/>
          </a:xfrm>
          <a:prstGeom prst="rect">
            <a:avLst/>
          </a:prstGeom>
          <a:noFill/>
          <a:ln>
            <a:noFill/>
          </a:ln>
        </p:spPr>
      </p:pic>
      <p:sp>
        <p:nvSpPr>
          <p:cNvPr id="100" name="Google Shape;100;p18"/>
          <p:cNvSpPr txBox="1"/>
          <p:nvPr/>
        </p:nvSpPr>
        <p:spPr>
          <a:xfrm>
            <a:off x="367599" y="1869300"/>
            <a:ext cx="7119300" cy="177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600">
                <a:solidFill>
                  <a:schemeClr val="dk1"/>
                </a:solidFill>
                <a:latin typeface="Open Sans"/>
                <a:ea typeface="Open Sans"/>
                <a:cs typeface="Open Sans"/>
                <a:sym typeface="Open Sans"/>
              </a:rPr>
              <a:t>To inspire each and every swimmer to reach their full potential within a supportive, fun and collaborative environment</a:t>
            </a:r>
            <a:endParaRPr sz="2900">
              <a:solidFill>
                <a:schemeClr val="dk1"/>
              </a:solidFill>
              <a:latin typeface="Open Sans"/>
              <a:ea typeface="Open Sans"/>
              <a:cs typeface="Open Sans"/>
              <a:sym typeface="Open Sans"/>
            </a:endParaRPr>
          </a:p>
          <a:p>
            <a:pPr indent="0" lvl="0" marL="0" rtl="0" algn="l">
              <a:spcBef>
                <a:spcPts val="1000"/>
              </a:spcBef>
              <a:spcAft>
                <a:spcPts val="0"/>
              </a:spcAft>
              <a:buNone/>
            </a:pPr>
            <a:r>
              <a:t/>
            </a:r>
            <a:endParaRPr sz="1700">
              <a:solidFill>
                <a:schemeClr val="dk1"/>
              </a:solidFill>
              <a:latin typeface="Open Sans"/>
              <a:ea typeface="Open Sans"/>
              <a:cs typeface="Open Sans"/>
              <a:sym typeface="Open Sans"/>
            </a:endParaRPr>
          </a:p>
        </p:txBody>
      </p:sp>
      <p:sp>
        <p:nvSpPr>
          <p:cNvPr id="101" name="Google Shape;10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Open Sans"/>
                <a:ea typeface="Open Sans"/>
                <a:cs typeface="Open Sans"/>
                <a:sym typeface="Open Sans"/>
              </a:rPr>
              <a:t>Our Vision</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9"/>
          <p:cNvPicPr preferRelativeResize="0"/>
          <p:nvPr/>
        </p:nvPicPr>
        <p:blipFill>
          <a:blip r:embed="rId3">
            <a:alphaModFix/>
          </a:blip>
          <a:stretch>
            <a:fillRect/>
          </a:stretch>
        </p:blipFill>
        <p:spPr>
          <a:xfrm>
            <a:off x="7848601" y="4651250"/>
            <a:ext cx="1295400" cy="492250"/>
          </a:xfrm>
          <a:prstGeom prst="rect">
            <a:avLst/>
          </a:prstGeom>
          <a:noFill/>
          <a:ln>
            <a:noFill/>
          </a:ln>
        </p:spPr>
      </p:pic>
      <p:sp>
        <p:nvSpPr>
          <p:cNvPr id="107" name="Google Shape;107;p19"/>
          <p:cNvSpPr txBox="1"/>
          <p:nvPr/>
        </p:nvSpPr>
        <p:spPr>
          <a:xfrm>
            <a:off x="367610" y="1183500"/>
            <a:ext cx="6726000" cy="3709500"/>
          </a:xfrm>
          <a:prstGeom prst="rect">
            <a:avLst/>
          </a:prstGeom>
          <a:noFill/>
          <a:ln>
            <a:noFill/>
          </a:ln>
        </p:spPr>
        <p:txBody>
          <a:bodyPr anchorCtr="0" anchor="t" bIns="91425" lIns="91425" spcFirstLastPara="1" rIns="91425" wrap="square" tIns="91425">
            <a:spAutoFit/>
          </a:bodyPr>
          <a:lstStyle/>
          <a:p>
            <a:pPr indent="-317500" lvl="0" marL="457200" rtl="0" algn="l">
              <a:spcBef>
                <a:spcPts val="7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Growing number of swimmers (highest for 5 years!)</a:t>
            </a:r>
            <a:endParaRPr>
              <a:solidFill>
                <a:schemeClr val="dk1"/>
              </a:solidFill>
              <a:latin typeface="Open Sans"/>
              <a:ea typeface="Open Sans"/>
              <a:cs typeface="Open Sans"/>
              <a:sym typeface="Open Sans"/>
            </a:endParaRPr>
          </a:p>
          <a:p>
            <a:pPr indent="-317500" lvl="0" marL="457200" rtl="0" algn="l">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Successful recruitment of new coaches and volunteers</a:t>
            </a:r>
            <a:endParaRPr>
              <a:solidFill>
                <a:schemeClr val="dk1"/>
              </a:solidFill>
              <a:latin typeface="Open Sans"/>
              <a:ea typeface="Open Sans"/>
              <a:cs typeface="Open Sans"/>
              <a:sym typeface="Open Sans"/>
            </a:endParaRPr>
          </a:p>
          <a:p>
            <a:pPr indent="-317500" lvl="0" marL="457200" rtl="0" algn="l">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Succession planning for coaches when their swimmers move up</a:t>
            </a:r>
            <a:endParaRPr>
              <a:solidFill>
                <a:schemeClr val="dk1"/>
              </a:solidFill>
              <a:latin typeface="Open Sans"/>
              <a:ea typeface="Open Sans"/>
              <a:cs typeface="Open Sans"/>
              <a:sym typeface="Open Sans"/>
            </a:endParaRPr>
          </a:p>
          <a:p>
            <a:pPr indent="-317500" lvl="0" marL="457200" rtl="0" algn="l">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Swimmers attendance levels are improving at all sessions</a:t>
            </a:r>
            <a:endParaRPr>
              <a:solidFill>
                <a:schemeClr val="dk1"/>
              </a:solidFill>
              <a:latin typeface="Open Sans"/>
              <a:ea typeface="Open Sans"/>
              <a:cs typeface="Open Sans"/>
              <a:sym typeface="Open Sans"/>
            </a:endParaRPr>
          </a:p>
          <a:p>
            <a:pPr indent="-317500" lvl="0" marL="457200" rtl="0" algn="l">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Land training has been successfully reintroduced</a:t>
            </a:r>
            <a:endParaRPr>
              <a:solidFill>
                <a:schemeClr val="dk1"/>
              </a:solidFill>
              <a:latin typeface="Open Sans"/>
              <a:ea typeface="Open Sans"/>
              <a:cs typeface="Open Sans"/>
              <a:sym typeface="Open Sans"/>
            </a:endParaRPr>
          </a:p>
          <a:p>
            <a:pPr indent="-317500" lvl="0" marL="457200" rtl="0" algn="l">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Swim camp to prepare for Counties</a:t>
            </a:r>
            <a:endParaRPr>
              <a:solidFill>
                <a:schemeClr val="dk1"/>
              </a:solidFill>
              <a:latin typeface="Open Sans"/>
              <a:ea typeface="Open Sans"/>
              <a:cs typeface="Open Sans"/>
              <a:sym typeface="Open Sans"/>
            </a:endParaRPr>
          </a:p>
          <a:p>
            <a:pPr indent="-317500" lvl="0" marL="457200" rtl="0" algn="l">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Swimmers invited on local talent program and county development programs</a:t>
            </a:r>
            <a:endParaRPr>
              <a:solidFill>
                <a:schemeClr val="dk1"/>
              </a:solidFill>
              <a:latin typeface="Open Sans"/>
              <a:ea typeface="Open Sans"/>
              <a:cs typeface="Open Sans"/>
              <a:sym typeface="Open Sans"/>
            </a:endParaRPr>
          </a:p>
          <a:p>
            <a:pPr indent="-317500" lvl="0" marL="457200" rtl="0" algn="l">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Successfully migrated the club on to SportEngine</a:t>
            </a:r>
            <a:endParaRPr>
              <a:solidFill>
                <a:schemeClr val="dk1"/>
              </a:solidFill>
              <a:latin typeface="Open Sans"/>
              <a:ea typeface="Open Sans"/>
              <a:cs typeface="Open Sans"/>
              <a:sym typeface="Open Sans"/>
            </a:endParaRPr>
          </a:p>
          <a:p>
            <a:pPr indent="-317500" lvl="0" marL="457200" rtl="0" algn="l">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Strong financial position</a:t>
            </a:r>
            <a:endParaRPr>
              <a:solidFill>
                <a:schemeClr val="dk1"/>
              </a:solidFill>
              <a:latin typeface="Open Sans"/>
              <a:ea typeface="Open Sans"/>
              <a:cs typeface="Open Sans"/>
              <a:sym typeface="Open Sans"/>
            </a:endParaRPr>
          </a:p>
          <a:p>
            <a:pPr indent="0" lvl="0" marL="0" rtl="0" algn="l">
              <a:spcBef>
                <a:spcPts val="1000"/>
              </a:spcBef>
              <a:spcAft>
                <a:spcPts val="0"/>
              </a:spcAft>
              <a:buNone/>
            </a:pPr>
            <a:r>
              <a:t/>
            </a:r>
            <a:endParaRPr>
              <a:solidFill>
                <a:schemeClr val="dk1"/>
              </a:solidFill>
              <a:latin typeface="Open Sans"/>
              <a:ea typeface="Open Sans"/>
              <a:cs typeface="Open Sans"/>
              <a:sym typeface="Open Sans"/>
            </a:endParaRPr>
          </a:p>
        </p:txBody>
      </p:sp>
      <p:sp>
        <p:nvSpPr>
          <p:cNvPr id="108" name="Google Shape;10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Open Sans"/>
                <a:ea typeface="Open Sans"/>
                <a:cs typeface="Open Sans"/>
                <a:sym typeface="Open Sans"/>
              </a:rPr>
              <a:t>Club Development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0"/>
          <p:cNvPicPr preferRelativeResize="0"/>
          <p:nvPr/>
        </p:nvPicPr>
        <p:blipFill>
          <a:blip r:embed="rId3">
            <a:alphaModFix/>
          </a:blip>
          <a:stretch>
            <a:fillRect/>
          </a:stretch>
        </p:blipFill>
        <p:spPr>
          <a:xfrm>
            <a:off x="7848601" y="4651250"/>
            <a:ext cx="1295400" cy="492250"/>
          </a:xfrm>
          <a:prstGeom prst="rect">
            <a:avLst/>
          </a:prstGeom>
          <a:noFill/>
          <a:ln>
            <a:noFill/>
          </a:ln>
        </p:spPr>
      </p:pic>
      <p:sp>
        <p:nvSpPr>
          <p:cNvPr id="114" name="Google Shape;114;p20"/>
          <p:cNvSpPr txBox="1"/>
          <p:nvPr/>
        </p:nvSpPr>
        <p:spPr>
          <a:xfrm>
            <a:off x="367610" y="1183500"/>
            <a:ext cx="6726000" cy="29964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chemeClr val="dk1"/>
              </a:buClr>
              <a:buSzPts val="1700"/>
              <a:buFont typeface="Open Sans"/>
              <a:buAutoNum type="arabicPeriod"/>
            </a:pPr>
            <a:r>
              <a:rPr lang="en-GB">
                <a:solidFill>
                  <a:schemeClr val="dk1"/>
                </a:solidFill>
                <a:latin typeface="Open Sans"/>
                <a:ea typeface="Open Sans"/>
                <a:cs typeface="Open Sans"/>
                <a:sym typeface="Open Sans"/>
              </a:rPr>
              <a:t>To increase the number of swimmers who represent Thame at Counties and Regionals</a:t>
            </a:r>
            <a:endParaRPr>
              <a:solidFill>
                <a:schemeClr val="dk1"/>
              </a:solidFill>
              <a:latin typeface="Open Sans"/>
              <a:ea typeface="Open Sans"/>
              <a:cs typeface="Open Sans"/>
              <a:sym typeface="Open Sans"/>
            </a:endParaRPr>
          </a:p>
          <a:p>
            <a:pPr indent="-336550" lvl="0" marL="457200" rtl="0" algn="l">
              <a:spcBef>
                <a:spcPts val="1000"/>
              </a:spcBef>
              <a:spcAft>
                <a:spcPts val="0"/>
              </a:spcAft>
              <a:buClr>
                <a:schemeClr val="dk1"/>
              </a:buClr>
              <a:buSzPts val="1700"/>
              <a:buFont typeface="Open Sans"/>
              <a:buAutoNum type="arabicPeriod"/>
            </a:pPr>
            <a:r>
              <a:rPr lang="en-GB">
                <a:solidFill>
                  <a:schemeClr val="dk1"/>
                </a:solidFill>
                <a:latin typeface="Open Sans"/>
                <a:ea typeface="Open Sans"/>
                <a:cs typeface="Open Sans"/>
                <a:sym typeface="Open Sans"/>
              </a:rPr>
              <a:t>Successfully retain and recruit coaches and committee to ensure stability</a:t>
            </a:r>
            <a:endParaRPr>
              <a:solidFill>
                <a:schemeClr val="dk1"/>
              </a:solidFill>
              <a:latin typeface="Open Sans"/>
              <a:ea typeface="Open Sans"/>
              <a:cs typeface="Open Sans"/>
              <a:sym typeface="Open Sans"/>
            </a:endParaRPr>
          </a:p>
          <a:p>
            <a:pPr indent="-336550" lvl="0" marL="457200" rtl="0" algn="l">
              <a:spcBef>
                <a:spcPts val="1000"/>
              </a:spcBef>
              <a:spcAft>
                <a:spcPts val="0"/>
              </a:spcAft>
              <a:buClr>
                <a:schemeClr val="dk1"/>
              </a:buClr>
              <a:buSzPts val="1700"/>
              <a:buFont typeface="Open Sans"/>
              <a:buAutoNum type="arabicPeriod"/>
            </a:pPr>
            <a:r>
              <a:rPr lang="en-GB">
                <a:solidFill>
                  <a:schemeClr val="dk1"/>
                </a:solidFill>
                <a:latin typeface="Open Sans"/>
                <a:ea typeface="Open Sans"/>
                <a:cs typeface="Open Sans"/>
                <a:sym typeface="Open Sans"/>
              </a:rPr>
              <a:t>Improve the communication between the Club, its members, other swimming clubs and the local community</a:t>
            </a:r>
            <a:endParaRPr>
              <a:solidFill>
                <a:schemeClr val="dk1"/>
              </a:solidFill>
              <a:latin typeface="Open Sans"/>
              <a:ea typeface="Open Sans"/>
              <a:cs typeface="Open Sans"/>
              <a:sym typeface="Open Sans"/>
            </a:endParaRPr>
          </a:p>
          <a:p>
            <a:pPr indent="-336550" lvl="0" marL="457200" rtl="0" algn="l">
              <a:spcBef>
                <a:spcPts val="1000"/>
              </a:spcBef>
              <a:spcAft>
                <a:spcPts val="0"/>
              </a:spcAft>
              <a:buClr>
                <a:schemeClr val="dk1"/>
              </a:buClr>
              <a:buSzPts val="1700"/>
              <a:buFont typeface="Open Sans"/>
              <a:buAutoNum type="arabicPeriod"/>
            </a:pPr>
            <a:r>
              <a:rPr lang="en-GB">
                <a:solidFill>
                  <a:schemeClr val="dk1"/>
                </a:solidFill>
                <a:latin typeface="Open Sans"/>
                <a:ea typeface="Open Sans"/>
                <a:cs typeface="Open Sans"/>
                <a:sym typeface="Open Sans"/>
              </a:rPr>
              <a:t>Ensure a robust parent volunteer program is in place to sustain the long-term viability of the club</a:t>
            </a:r>
            <a:endParaRPr>
              <a:solidFill>
                <a:schemeClr val="dk1"/>
              </a:solidFill>
              <a:latin typeface="Open Sans"/>
              <a:ea typeface="Open Sans"/>
              <a:cs typeface="Open Sans"/>
              <a:sym typeface="Open Sans"/>
            </a:endParaRPr>
          </a:p>
          <a:p>
            <a:pPr indent="-336550" lvl="0" marL="457200" rtl="0" algn="l">
              <a:spcBef>
                <a:spcPts val="1000"/>
              </a:spcBef>
              <a:spcAft>
                <a:spcPts val="0"/>
              </a:spcAft>
              <a:buClr>
                <a:schemeClr val="dk1"/>
              </a:buClr>
              <a:buSzPts val="1700"/>
              <a:buFont typeface="Open Sans"/>
              <a:buAutoNum type="arabicPeriod"/>
            </a:pPr>
            <a:r>
              <a:rPr lang="en-GB">
                <a:solidFill>
                  <a:schemeClr val="dk1"/>
                </a:solidFill>
                <a:latin typeface="Open Sans"/>
                <a:ea typeface="Open Sans"/>
                <a:cs typeface="Open Sans"/>
                <a:sym typeface="Open Sans"/>
              </a:rPr>
              <a:t>Ensure the long term financial viability of the Club</a:t>
            </a:r>
            <a:endParaRPr sz="1700">
              <a:solidFill>
                <a:schemeClr val="dk1"/>
              </a:solidFill>
              <a:latin typeface="Open Sans"/>
              <a:ea typeface="Open Sans"/>
              <a:cs typeface="Open Sans"/>
              <a:sym typeface="Open Sans"/>
            </a:endParaRPr>
          </a:p>
          <a:p>
            <a:pPr indent="0" lvl="0" marL="0" rtl="0" algn="l">
              <a:spcBef>
                <a:spcPts val="1000"/>
              </a:spcBef>
              <a:spcAft>
                <a:spcPts val="0"/>
              </a:spcAft>
              <a:buNone/>
            </a:pPr>
            <a:r>
              <a:t/>
            </a:r>
            <a:endParaRPr>
              <a:solidFill>
                <a:schemeClr val="dk1"/>
              </a:solidFill>
              <a:latin typeface="Open Sans"/>
              <a:ea typeface="Open Sans"/>
              <a:cs typeface="Open Sans"/>
              <a:sym typeface="Open Sans"/>
            </a:endParaRPr>
          </a:p>
        </p:txBody>
      </p:sp>
      <p:sp>
        <p:nvSpPr>
          <p:cNvPr id="115" name="Google Shape;11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Open Sans"/>
                <a:ea typeface="Open Sans"/>
                <a:cs typeface="Open Sans"/>
                <a:sym typeface="Open Sans"/>
              </a:rPr>
              <a:t>Club Objectives</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1"/>
          <p:cNvPicPr preferRelativeResize="0"/>
          <p:nvPr/>
        </p:nvPicPr>
        <p:blipFill>
          <a:blip r:embed="rId3">
            <a:alphaModFix/>
          </a:blip>
          <a:stretch>
            <a:fillRect/>
          </a:stretch>
        </p:blipFill>
        <p:spPr>
          <a:xfrm>
            <a:off x="7848601" y="4651250"/>
            <a:ext cx="1295400" cy="492250"/>
          </a:xfrm>
          <a:prstGeom prst="rect">
            <a:avLst/>
          </a:prstGeom>
          <a:noFill/>
          <a:ln>
            <a:noFill/>
          </a:ln>
        </p:spPr>
      </p:pic>
      <p:sp>
        <p:nvSpPr>
          <p:cNvPr id="121" name="Google Shape;121;p21"/>
          <p:cNvSpPr txBox="1"/>
          <p:nvPr/>
        </p:nvSpPr>
        <p:spPr>
          <a:xfrm>
            <a:off x="367610" y="1183500"/>
            <a:ext cx="6726000" cy="41868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7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Swim England’s quality accreditation for clubs</a:t>
            </a:r>
            <a:endParaRPr>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It recognises high standards of governance and offers resources to help clubs create the best possible swimming experiences for all, raising the quality of provision of swim clubs</a:t>
            </a:r>
            <a:endParaRPr>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TSC first became accredited in 2017 and has just passed its 2-yearly re-accreditation in June of this year</a:t>
            </a:r>
            <a:endParaRPr>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There are 16 elements that must be satisfied, requiring us to provide evidence of such things as:</a:t>
            </a:r>
            <a:endParaRPr>
              <a:solidFill>
                <a:schemeClr val="dk1"/>
              </a:solidFill>
              <a:latin typeface="Open Sans"/>
              <a:ea typeface="Open Sans"/>
              <a:cs typeface="Open Sans"/>
              <a:sym typeface="Open Sans"/>
            </a:endParaRPr>
          </a:p>
          <a:p>
            <a:pPr indent="-317500" lvl="1" marL="914400" marR="0" rtl="0" algn="l">
              <a:lnSpc>
                <a:spcPct val="100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Club constitution, club development plan, budgets and annual accounts, codes of conduct, emergency procedures, safeguarding procedures, DBS checks, coaches’ qualifications and training needs, succession planning, risk assessments, membership processes, and more</a:t>
            </a:r>
            <a:endParaRPr>
              <a:solidFill>
                <a:schemeClr val="dk1"/>
              </a:solidFill>
              <a:latin typeface="Open Sans"/>
              <a:ea typeface="Open Sans"/>
              <a:cs typeface="Open Sans"/>
              <a:sym typeface="Open Sans"/>
            </a:endParaRPr>
          </a:p>
          <a:p>
            <a:pPr indent="-317500" lvl="0" marL="457200" marR="0" rtl="0" algn="l">
              <a:lnSpc>
                <a:spcPct val="100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Provides a great framework for managing the club on an ongoing basis</a:t>
            </a:r>
            <a:endParaRPr>
              <a:solidFill>
                <a:schemeClr val="dk1"/>
              </a:solidFill>
              <a:latin typeface="Open Sans"/>
              <a:ea typeface="Open Sans"/>
              <a:cs typeface="Open Sans"/>
              <a:sym typeface="Open Sans"/>
            </a:endParaRPr>
          </a:p>
          <a:p>
            <a:pPr indent="0" lvl="0" marL="457200" marR="0" rtl="0" algn="l">
              <a:lnSpc>
                <a:spcPct val="100000"/>
              </a:lnSpc>
              <a:spcBef>
                <a:spcPts val="1000"/>
              </a:spcBef>
              <a:spcAft>
                <a:spcPts val="1000"/>
              </a:spcAft>
              <a:buNone/>
            </a:pPr>
            <a:r>
              <a:t/>
            </a:r>
            <a:endParaRPr>
              <a:solidFill>
                <a:schemeClr val="dk1"/>
              </a:solidFill>
              <a:latin typeface="Open Sans"/>
              <a:ea typeface="Open Sans"/>
              <a:cs typeface="Open Sans"/>
              <a:sym typeface="Open Sans"/>
            </a:endParaRPr>
          </a:p>
        </p:txBody>
      </p:sp>
      <p:sp>
        <p:nvSpPr>
          <p:cNvPr id="122" name="Google Shape;12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Open Sans"/>
                <a:ea typeface="Open Sans"/>
                <a:cs typeface="Open Sans"/>
                <a:sym typeface="Open Sans"/>
              </a:rPr>
              <a:t>SwimMark</a:t>
            </a:r>
            <a:endParaRPr>
              <a:latin typeface="Open Sans"/>
              <a:ea typeface="Open Sans"/>
              <a:cs typeface="Open Sans"/>
              <a:sym typeface="Open Sans"/>
            </a:endParaRPr>
          </a:p>
        </p:txBody>
      </p:sp>
      <p:pic>
        <p:nvPicPr>
          <p:cNvPr id="123" name="Google Shape;123;p21"/>
          <p:cNvPicPr preferRelativeResize="0"/>
          <p:nvPr/>
        </p:nvPicPr>
        <p:blipFill>
          <a:blip r:embed="rId4">
            <a:alphaModFix/>
          </a:blip>
          <a:stretch>
            <a:fillRect/>
          </a:stretch>
        </p:blipFill>
        <p:spPr>
          <a:xfrm>
            <a:off x="6295773" y="0"/>
            <a:ext cx="2848225" cy="1049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2"/>
          <p:cNvPicPr preferRelativeResize="0"/>
          <p:nvPr/>
        </p:nvPicPr>
        <p:blipFill>
          <a:blip r:embed="rId3">
            <a:alphaModFix/>
          </a:blip>
          <a:stretch>
            <a:fillRect/>
          </a:stretch>
        </p:blipFill>
        <p:spPr>
          <a:xfrm>
            <a:off x="7848601" y="4651250"/>
            <a:ext cx="1295400" cy="492250"/>
          </a:xfrm>
          <a:prstGeom prst="rect">
            <a:avLst/>
          </a:prstGeom>
          <a:noFill/>
          <a:ln>
            <a:noFill/>
          </a:ln>
        </p:spPr>
      </p:pic>
      <p:sp>
        <p:nvSpPr>
          <p:cNvPr id="129" name="Google Shape;129;p22"/>
          <p:cNvSpPr txBox="1"/>
          <p:nvPr/>
        </p:nvSpPr>
        <p:spPr>
          <a:xfrm>
            <a:off x="367610" y="1183500"/>
            <a:ext cx="6726000" cy="3004200"/>
          </a:xfrm>
          <a:prstGeom prst="rect">
            <a:avLst/>
          </a:prstGeom>
          <a:noFill/>
          <a:ln>
            <a:noFill/>
          </a:ln>
        </p:spPr>
        <p:txBody>
          <a:bodyPr anchorCtr="0" anchor="t" bIns="91425" lIns="91425" spcFirstLastPara="1" rIns="91425" wrap="square" tIns="91425">
            <a:spAutoFit/>
          </a:bodyPr>
          <a:lstStyle/>
          <a:p>
            <a:pPr indent="-448900" lvl="0" marL="450000" rtl="0" algn="l">
              <a:lnSpc>
                <a:spcPct val="200000"/>
              </a:lnSpc>
              <a:spcBef>
                <a:spcPts val="7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9 July: Mini Triathlon</a:t>
            </a:r>
            <a:endParaRPr>
              <a:solidFill>
                <a:schemeClr val="dk1"/>
              </a:solidFill>
              <a:latin typeface="Open Sans"/>
              <a:ea typeface="Open Sans"/>
              <a:cs typeface="Open Sans"/>
              <a:sym typeface="Open Sans"/>
            </a:endParaRPr>
          </a:p>
          <a:p>
            <a:pPr indent="-448900" lvl="0" marL="450000" rtl="0" algn="l">
              <a:lnSpc>
                <a:spcPct val="200000"/>
              </a:lnSpc>
              <a:spcBef>
                <a:spcPts val="7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9 - 10 Sept: Club Championships</a:t>
            </a:r>
            <a:endParaRPr>
              <a:solidFill>
                <a:schemeClr val="dk1"/>
              </a:solidFill>
              <a:latin typeface="Open Sans"/>
              <a:ea typeface="Open Sans"/>
              <a:cs typeface="Open Sans"/>
              <a:sym typeface="Open Sans"/>
            </a:endParaRPr>
          </a:p>
          <a:p>
            <a:pPr indent="-448900" lvl="0" marL="450000" rtl="0" algn="l">
              <a:lnSpc>
                <a:spcPct val="200000"/>
              </a:lnSpc>
              <a:spcBef>
                <a:spcPts val="7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21 - 25 Oct: Swim Camp</a:t>
            </a:r>
            <a:endParaRPr>
              <a:solidFill>
                <a:schemeClr val="dk1"/>
              </a:solidFill>
              <a:latin typeface="Open Sans"/>
              <a:ea typeface="Open Sans"/>
              <a:cs typeface="Open Sans"/>
              <a:sym typeface="Open Sans"/>
            </a:endParaRPr>
          </a:p>
          <a:p>
            <a:pPr indent="-448900" lvl="0" marL="450000" rtl="0" algn="l">
              <a:lnSpc>
                <a:spcPct val="200000"/>
              </a:lnSpc>
              <a:spcBef>
                <a:spcPts val="7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11 Nov: Awards Evening</a:t>
            </a:r>
            <a:endParaRPr>
              <a:solidFill>
                <a:schemeClr val="dk1"/>
              </a:solidFill>
              <a:latin typeface="Open Sans"/>
              <a:ea typeface="Open Sans"/>
              <a:cs typeface="Open Sans"/>
              <a:sym typeface="Open Sans"/>
            </a:endParaRPr>
          </a:p>
          <a:p>
            <a:pPr indent="-448900" lvl="0" marL="450000" rtl="0" algn="l">
              <a:lnSpc>
                <a:spcPct val="200000"/>
              </a:lnSpc>
              <a:spcBef>
                <a:spcPts val="7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25 - 26 Nov: BBATT</a:t>
            </a:r>
            <a:endParaRPr>
              <a:solidFill>
                <a:schemeClr val="dk1"/>
              </a:solidFill>
              <a:latin typeface="Open Sans"/>
              <a:ea typeface="Open Sans"/>
              <a:cs typeface="Open Sans"/>
              <a:sym typeface="Open Sans"/>
            </a:endParaRPr>
          </a:p>
          <a:p>
            <a:pPr indent="0" lvl="0" marL="0" rtl="0" algn="l">
              <a:spcBef>
                <a:spcPts val="700"/>
              </a:spcBef>
              <a:spcAft>
                <a:spcPts val="0"/>
              </a:spcAft>
              <a:buNone/>
            </a:pPr>
            <a:r>
              <a:t/>
            </a:r>
            <a:endParaRPr>
              <a:solidFill>
                <a:schemeClr val="dk1"/>
              </a:solidFill>
              <a:latin typeface="Open Sans"/>
              <a:ea typeface="Open Sans"/>
              <a:cs typeface="Open Sans"/>
              <a:sym typeface="Open Sans"/>
            </a:endParaRPr>
          </a:p>
        </p:txBody>
      </p:sp>
      <p:sp>
        <p:nvSpPr>
          <p:cNvPr id="130" name="Google Shape;13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Open Sans"/>
                <a:ea typeface="Open Sans"/>
                <a:cs typeface="Open Sans"/>
                <a:sym typeface="Open Sans"/>
              </a:rPr>
              <a:t>Key Dates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